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2.xml" ContentType="application/vnd.openxmlformats-officedocument.presentationml.comment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3.xml" ContentType="application/vnd.openxmlformats-officedocument.presentationml.comment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4.xml" ContentType="application/vnd.openxmlformats-officedocument.presentationml.comment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comment5.xml" ContentType="application/vnd.openxmlformats-officedocument.presentationml.comment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omments/comment6.xml" ContentType="application/vnd.openxmlformats-officedocument.presentationml.comments+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omments/comment7.xml" ContentType="application/vnd.openxmlformats-officedocument.presentationml.comments+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71" r:id="rId2"/>
    <p:sldId id="263" r:id="rId3"/>
    <p:sldId id="287" r:id="rId4"/>
    <p:sldId id="286" r:id="rId5"/>
    <p:sldId id="284" r:id="rId6"/>
    <p:sldId id="288" r:id="rId7"/>
    <p:sldId id="289" r:id="rId8"/>
    <p:sldId id="305" r:id="rId9"/>
    <p:sldId id="304" r:id="rId10"/>
    <p:sldId id="303" r:id="rId11"/>
    <p:sldId id="299" r:id="rId12"/>
    <p:sldId id="317" r:id="rId13"/>
    <p:sldId id="306" r:id="rId14"/>
    <p:sldId id="307" r:id="rId15"/>
    <p:sldId id="308" r:id="rId16"/>
    <p:sldId id="298" r:id="rId17"/>
    <p:sldId id="309" r:id="rId18"/>
    <p:sldId id="310" r:id="rId19"/>
    <p:sldId id="311" r:id="rId20"/>
    <p:sldId id="313" r:id="rId21"/>
    <p:sldId id="312" r:id="rId22"/>
    <p:sldId id="314" r:id="rId23"/>
    <p:sldId id="315" r:id="rId24"/>
    <p:sldId id="316"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Thorburn" initials="ET" lastIdx="25" clrIdx="0">
    <p:extLst>
      <p:ext uri="{19B8F6BF-5375-455C-9EA6-DF929625EA0E}">
        <p15:presenceInfo xmlns:p15="http://schemas.microsoft.com/office/powerpoint/2012/main" userId="S-1-5-21-2171904087-1605600030-2668277030-1215" providerId="AD"/>
      </p:ext>
    </p:extLst>
  </p:cmAuthor>
  <p:cmAuthor id="2" name="AJ Borba" initials="AB" lastIdx="7" clrIdx="1">
    <p:extLst>
      <p:ext uri="{19B8F6BF-5375-455C-9EA6-DF929625EA0E}">
        <p15:presenceInfo xmlns:p15="http://schemas.microsoft.com/office/powerpoint/2012/main" userId="S-1-5-21-2171904087-1605600030-2668277030-2213" providerId="AD"/>
      </p:ext>
    </p:extLst>
  </p:cmAuthor>
  <p:cmAuthor id="3" name="Eric Thorburn" initials="ET [2]" lastIdx="16" clrIdx="2">
    <p:extLst>
      <p:ext uri="{19B8F6BF-5375-455C-9EA6-DF929625EA0E}">
        <p15:presenceInfo xmlns:p15="http://schemas.microsoft.com/office/powerpoint/2012/main" userId="S::ethorburn@oakdaleirrigation.com::c3135292-55af-404b-8f5a-c2914fe048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OID Surface</a:t>
            </a:r>
            <a:r>
              <a:rPr lang="en-US" sz="2000" b="1" baseline="0"/>
              <a:t> Water Diversions by Year (15-Yr)</a:t>
            </a:r>
            <a:endParaRPr lang="en-US" sz="2000" b="1"/>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'Surface Water'!$B$4</c:f>
              <c:strCache>
                <c:ptCount val="1"/>
                <c:pt idx="0">
                  <c:v>2011</c:v>
                </c:pt>
              </c:strCache>
              <c:extLst xmlns:c15="http://schemas.microsoft.com/office/drawing/2012/chart"/>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'Surface Water'!$K$2</c:f>
              <c:strCache>
                <c:ptCount val="1"/>
                <c:pt idx="0">
                  <c:v>Total</c:v>
                </c:pt>
              </c:strCache>
            </c:strRef>
          </c:cat>
          <c:val>
            <c:numRef>
              <c:f>'Surface Water'!$K$4</c:f>
              <c:numCache>
                <c:formatCode>#,##0</c:formatCode>
                <c:ptCount val="1"/>
                <c:pt idx="0">
                  <c:v>217574</c:v>
                </c:pt>
              </c:numCache>
            </c:numRef>
          </c:val>
          <c:extLst xmlns:c15="http://schemas.microsoft.com/office/drawing/2012/chart">
            <c:ext xmlns:c16="http://schemas.microsoft.com/office/drawing/2014/chart" uri="{C3380CC4-5D6E-409C-BE32-E72D297353CC}">
              <c16:uniqueId val="{00000000-39E7-4468-872D-175A850BB23C}"/>
            </c:ext>
          </c:extLst>
        </c:ser>
        <c:ser>
          <c:idx val="2"/>
          <c:order val="2"/>
          <c:tx>
            <c:strRef>
              <c:f>'Surface Water'!$B$5</c:f>
              <c:strCache>
                <c:ptCount val="1"/>
                <c:pt idx="0">
                  <c:v>2012</c:v>
                </c:pt>
              </c:strCache>
              <c:extLst xmlns:c15="http://schemas.microsoft.com/office/drawing/2012/chart"/>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'Surface Water'!$K$2</c:f>
              <c:strCache>
                <c:ptCount val="1"/>
                <c:pt idx="0">
                  <c:v>Total</c:v>
                </c:pt>
              </c:strCache>
            </c:strRef>
          </c:cat>
          <c:val>
            <c:numRef>
              <c:f>'Surface Water'!$K$5</c:f>
              <c:numCache>
                <c:formatCode>#,##0</c:formatCode>
                <c:ptCount val="1"/>
                <c:pt idx="0">
                  <c:v>231645</c:v>
                </c:pt>
              </c:numCache>
            </c:numRef>
          </c:val>
          <c:extLst xmlns:c15="http://schemas.microsoft.com/office/drawing/2012/chart">
            <c:ext xmlns:c16="http://schemas.microsoft.com/office/drawing/2014/chart" uri="{C3380CC4-5D6E-409C-BE32-E72D297353CC}">
              <c16:uniqueId val="{00000001-39E7-4468-872D-175A850BB23C}"/>
            </c:ext>
          </c:extLst>
        </c:ser>
        <c:ser>
          <c:idx val="3"/>
          <c:order val="3"/>
          <c:tx>
            <c:strRef>
              <c:f>'Surface Water'!$B$6</c:f>
              <c:strCache>
                <c:ptCount val="1"/>
                <c:pt idx="0">
                  <c:v>2013</c:v>
                </c:pt>
              </c:strCache>
              <c:extLst xmlns:c15="http://schemas.microsoft.com/office/drawing/2012/chart"/>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'Surface Water'!$K$2</c:f>
              <c:strCache>
                <c:ptCount val="1"/>
                <c:pt idx="0">
                  <c:v>Total</c:v>
                </c:pt>
              </c:strCache>
            </c:strRef>
          </c:cat>
          <c:val>
            <c:numRef>
              <c:f>'Surface Water'!$K$6</c:f>
              <c:numCache>
                <c:formatCode>#,##0</c:formatCode>
                <c:ptCount val="1"/>
                <c:pt idx="0">
                  <c:v>244582</c:v>
                </c:pt>
              </c:numCache>
            </c:numRef>
          </c:val>
          <c:extLst xmlns:c15="http://schemas.microsoft.com/office/drawing/2012/chart">
            <c:ext xmlns:c16="http://schemas.microsoft.com/office/drawing/2014/chart" uri="{C3380CC4-5D6E-409C-BE32-E72D297353CC}">
              <c16:uniqueId val="{00000002-39E7-4468-872D-175A850BB23C}"/>
            </c:ext>
          </c:extLst>
        </c:ser>
        <c:ser>
          <c:idx val="4"/>
          <c:order val="4"/>
          <c:tx>
            <c:strRef>
              <c:f>'Surface Water'!$B$7</c:f>
              <c:strCache>
                <c:ptCount val="1"/>
                <c:pt idx="0">
                  <c:v>2014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'Surface Water'!$K$2</c:f>
              <c:strCache>
                <c:ptCount val="1"/>
                <c:pt idx="0">
                  <c:v>Total</c:v>
                </c:pt>
              </c:strCache>
            </c:strRef>
          </c:cat>
          <c:val>
            <c:numRef>
              <c:f>'Surface Water'!$K$7</c:f>
              <c:numCache>
                <c:formatCode>#,##0</c:formatCode>
                <c:ptCount val="1"/>
                <c:pt idx="0">
                  <c:v>200282</c:v>
                </c:pt>
              </c:numCache>
            </c:numRef>
          </c:val>
          <c:extLst>
            <c:ext xmlns:c16="http://schemas.microsoft.com/office/drawing/2014/chart" uri="{C3380CC4-5D6E-409C-BE32-E72D297353CC}">
              <c16:uniqueId val="{00000003-39E7-4468-872D-175A850BB23C}"/>
            </c:ext>
          </c:extLst>
        </c:ser>
        <c:ser>
          <c:idx val="5"/>
          <c:order val="5"/>
          <c:tx>
            <c:strRef>
              <c:f>'Surface Water'!$B$8</c:f>
              <c:strCache>
                <c:ptCount val="1"/>
                <c:pt idx="0">
                  <c:v>2015</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'Surface Water'!$K$2</c:f>
              <c:strCache>
                <c:ptCount val="1"/>
                <c:pt idx="0">
                  <c:v>Total</c:v>
                </c:pt>
              </c:strCache>
            </c:strRef>
          </c:cat>
          <c:val>
            <c:numRef>
              <c:f>'Surface Water'!$K$8</c:f>
              <c:numCache>
                <c:formatCode>#,##0</c:formatCode>
                <c:ptCount val="1"/>
                <c:pt idx="0">
                  <c:v>164118</c:v>
                </c:pt>
              </c:numCache>
            </c:numRef>
          </c:val>
          <c:extLst>
            <c:ext xmlns:c16="http://schemas.microsoft.com/office/drawing/2014/chart" uri="{C3380CC4-5D6E-409C-BE32-E72D297353CC}">
              <c16:uniqueId val="{00000004-39E7-4468-872D-175A850BB23C}"/>
            </c:ext>
          </c:extLst>
        </c:ser>
        <c:ser>
          <c:idx val="6"/>
          <c:order val="6"/>
          <c:tx>
            <c:strRef>
              <c:f>'Surface Water'!$B$9</c:f>
              <c:strCache>
                <c:ptCount val="1"/>
                <c:pt idx="0">
                  <c:v>2016</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'Surface Water'!$K$2</c:f>
              <c:strCache>
                <c:ptCount val="1"/>
                <c:pt idx="0">
                  <c:v>Total</c:v>
                </c:pt>
              </c:strCache>
            </c:strRef>
          </c:cat>
          <c:val>
            <c:numRef>
              <c:f>'Surface Water'!$K$9</c:f>
              <c:numCache>
                <c:formatCode>#,##0</c:formatCode>
                <c:ptCount val="1"/>
                <c:pt idx="0">
                  <c:v>192309</c:v>
                </c:pt>
              </c:numCache>
            </c:numRef>
          </c:val>
          <c:extLst>
            <c:ext xmlns:c16="http://schemas.microsoft.com/office/drawing/2014/chart" uri="{C3380CC4-5D6E-409C-BE32-E72D297353CC}">
              <c16:uniqueId val="{00000005-39E7-4468-872D-175A850BB23C}"/>
            </c:ext>
          </c:extLst>
        </c:ser>
        <c:ser>
          <c:idx val="7"/>
          <c:order val="7"/>
          <c:tx>
            <c:strRef>
              <c:f>'Surface Water'!$B$10</c:f>
              <c:strCache>
                <c:ptCount val="1"/>
                <c:pt idx="0">
                  <c:v>2017</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'Surface Water'!$K$2</c:f>
              <c:strCache>
                <c:ptCount val="1"/>
                <c:pt idx="0">
                  <c:v>Total</c:v>
                </c:pt>
              </c:strCache>
            </c:strRef>
          </c:cat>
          <c:val>
            <c:numRef>
              <c:f>'Surface Water'!$K$10</c:f>
              <c:numCache>
                <c:formatCode>#,##0</c:formatCode>
                <c:ptCount val="1"/>
                <c:pt idx="0">
                  <c:v>201554</c:v>
                </c:pt>
              </c:numCache>
            </c:numRef>
          </c:val>
          <c:extLst>
            <c:ext xmlns:c16="http://schemas.microsoft.com/office/drawing/2014/chart" uri="{C3380CC4-5D6E-409C-BE32-E72D297353CC}">
              <c16:uniqueId val="{00000006-39E7-4468-872D-175A850BB23C}"/>
            </c:ext>
          </c:extLst>
        </c:ser>
        <c:ser>
          <c:idx val="8"/>
          <c:order val="8"/>
          <c:tx>
            <c:strRef>
              <c:f>'Surface Water'!$B$11</c:f>
              <c:strCache>
                <c:ptCount val="1"/>
                <c:pt idx="0">
                  <c:v>2018</c:v>
                </c:pt>
              </c:strCache>
            </c:strRef>
          </c:tx>
          <c:spPr>
            <a:solidFill>
              <a:schemeClr val="accent3">
                <a:lumMod val="60000"/>
              </a:schemeClr>
            </a:solidFill>
            <a:ln>
              <a:noFill/>
            </a:ln>
            <a:effectLst/>
          </c:spPr>
          <c:invertIfNegative val="0"/>
          <c:dLbls>
            <c:dLbl>
              <c:idx val="0"/>
              <c:layout>
                <c:manualLayout>
                  <c:x val="4.1666670084208506E-3"/>
                  <c:y val="-5.92592679001557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9E7-4468-872D-175A850BB23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'Surface Water'!$K$2</c:f>
              <c:strCache>
                <c:ptCount val="1"/>
                <c:pt idx="0">
                  <c:v>Total</c:v>
                </c:pt>
              </c:strCache>
            </c:strRef>
          </c:cat>
          <c:val>
            <c:numRef>
              <c:f>'Surface Water'!$K$11</c:f>
              <c:numCache>
                <c:formatCode>#,##0</c:formatCode>
                <c:ptCount val="1"/>
                <c:pt idx="0">
                  <c:v>206969</c:v>
                </c:pt>
              </c:numCache>
            </c:numRef>
          </c:val>
          <c:extLst>
            <c:ext xmlns:c16="http://schemas.microsoft.com/office/drawing/2014/chart" uri="{C3380CC4-5D6E-409C-BE32-E72D297353CC}">
              <c16:uniqueId val="{00000007-39E7-4468-872D-175A850BB23C}"/>
            </c:ext>
          </c:extLst>
        </c:ser>
        <c:ser>
          <c:idx val="9"/>
          <c:order val="9"/>
          <c:tx>
            <c:strRef>
              <c:f>'Surface Water'!$B$12</c:f>
              <c:strCache>
                <c:ptCount val="1"/>
                <c:pt idx="0">
                  <c:v>2019</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'Surface Water'!$K$2</c:f>
              <c:strCache>
                <c:ptCount val="1"/>
                <c:pt idx="0">
                  <c:v>Total</c:v>
                </c:pt>
              </c:strCache>
            </c:strRef>
          </c:cat>
          <c:val>
            <c:numRef>
              <c:f>'Surface Water'!$K$12</c:f>
              <c:numCache>
                <c:formatCode>#,##0</c:formatCode>
                <c:ptCount val="1"/>
                <c:pt idx="0">
                  <c:v>208177</c:v>
                </c:pt>
              </c:numCache>
            </c:numRef>
          </c:val>
          <c:extLst>
            <c:ext xmlns:c16="http://schemas.microsoft.com/office/drawing/2014/chart" uri="{C3380CC4-5D6E-409C-BE32-E72D297353CC}">
              <c16:uniqueId val="{00000008-39E7-4468-872D-175A850BB23C}"/>
            </c:ext>
          </c:extLst>
        </c:ser>
        <c:ser>
          <c:idx val="10"/>
          <c:order val="10"/>
          <c:tx>
            <c:strRef>
              <c:f>'Surface Water'!$B$13</c:f>
              <c:strCache>
                <c:ptCount val="1"/>
                <c:pt idx="0">
                  <c:v>2020</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'Surface Water'!$K$2</c:f>
              <c:strCache>
                <c:ptCount val="1"/>
                <c:pt idx="0">
                  <c:v>Total</c:v>
                </c:pt>
              </c:strCache>
            </c:strRef>
          </c:cat>
          <c:val>
            <c:numRef>
              <c:f>'Surface Water'!$K$13</c:f>
              <c:numCache>
                <c:formatCode>#,##0</c:formatCode>
                <c:ptCount val="1"/>
                <c:pt idx="0">
                  <c:v>237896</c:v>
                </c:pt>
              </c:numCache>
            </c:numRef>
          </c:val>
          <c:extLst>
            <c:ext xmlns:c16="http://schemas.microsoft.com/office/drawing/2014/chart" uri="{C3380CC4-5D6E-409C-BE32-E72D297353CC}">
              <c16:uniqueId val="{00000009-39E7-4468-872D-175A850BB23C}"/>
            </c:ext>
          </c:extLst>
        </c:ser>
        <c:ser>
          <c:idx val="11"/>
          <c:order val="11"/>
          <c:tx>
            <c:strRef>
              <c:f>'Surface Water'!$B$14</c:f>
              <c:strCache>
                <c:ptCount val="1"/>
                <c:pt idx="0">
                  <c:v>2021</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'Surface Water'!$K$2</c:f>
              <c:strCache>
                <c:ptCount val="1"/>
                <c:pt idx="0">
                  <c:v>Total</c:v>
                </c:pt>
              </c:strCache>
            </c:strRef>
          </c:cat>
          <c:val>
            <c:numRef>
              <c:f>'Surface Water'!$K$14</c:f>
              <c:numCache>
                <c:formatCode>#,##0</c:formatCode>
                <c:ptCount val="1"/>
                <c:pt idx="0">
                  <c:v>251838.74127637086</c:v>
                </c:pt>
              </c:numCache>
            </c:numRef>
          </c:val>
          <c:extLst>
            <c:ext xmlns:c16="http://schemas.microsoft.com/office/drawing/2014/chart" uri="{C3380CC4-5D6E-409C-BE32-E72D297353CC}">
              <c16:uniqueId val="{0000000A-39E7-4468-872D-175A850BB23C}"/>
            </c:ext>
          </c:extLst>
        </c:ser>
        <c:ser>
          <c:idx val="12"/>
          <c:order val="12"/>
          <c:tx>
            <c:strRef>
              <c:f>'Surface Water'!$B$15</c:f>
              <c:strCache>
                <c:ptCount val="1"/>
                <c:pt idx="0">
                  <c:v>2022</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'Surface Water'!$K$2</c:f>
              <c:strCache>
                <c:ptCount val="1"/>
                <c:pt idx="0">
                  <c:v>Total</c:v>
                </c:pt>
              </c:strCache>
            </c:strRef>
          </c:cat>
          <c:val>
            <c:numRef>
              <c:f>'Surface Water'!$K$15</c:f>
              <c:numCache>
                <c:formatCode>#,##0</c:formatCode>
                <c:ptCount val="1"/>
                <c:pt idx="0">
                  <c:v>263351</c:v>
                </c:pt>
              </c:numCache>
            </c:numRef>
          </c:val>
          <c:extLst>
            <c:ext xmlns:c16="http://schemas.microsoft.com/office/drawing/2014/chart" uri="{C3380CC4-5D6E-409C-BE32-E72D297353CC}">
              <c16:uniqueId val="{0000000B-39E7-4468-872D-175A850BB23C}"/>
            </c:ext>
          </c:extLst>
        </c:ser>
        <c:ser>
          <c:idx val="13"/>
          <c:order val="13"/>
          <c:tx>
            <c:strRef>
              <c:f>'Surface Water'!$B$16</c:f>
              <c:strCache>
                <c:ptCount val="1"/>
                <c:pt idx="0">
                  <c:v>2023</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'Surface Water'!$K$2</c:f>
              <c:strCache>
                <c:ptCount val="1"/>
                <c:pt idx="0">
                  <c:v>Total</c:v>
                </c:pt>
              </c:strCache>
            </c:strRef>
          </c:cat>
          <c:val>
            <c:numRef>
              <c:f>'Surface Water'!$K$16</c:f>
              <c:numCache>
                <c:formatCode>#,##0</c:formatCode>
                <c:ptCount val="1"/>
                <c:pt idx="0">
                  <c:v>213300</c:v>
                </c:pt>
              </c:numCache>
            </c:numRef>
          </c:val>
          <c:extLst>
            <c:ext xmlns:c16="http://schemas.microsoft.com/office/drawing/2014/chart" uri="{C3380CC4-5D6E-409C-BE32-E72D297353CC}">
              <c16:uniqueId val="{0000000C-39E7-4468-872D-175A850BB23C}"/>
            </c:ext>
          </c:extLst>
        </c:ser>
        <c:ser>
          <c:idx val="14"/>
          <c:order val="14"/>
          <c:tx>
            <c:strRef>
              <c:f>'Surface Water'!$B$17</c:f>
              <c:strCache>
                <c:ptCount val="1"/>
                <c:pt idx="0">
                  <c:v>2024</c:v>
                </c:pt>
              </c:strCache>
            </c:strRef>
          </c:tx>
          <c:spPr>
            <a:solidFill>
              <a:schemeClr val="accent3">
                <a:lumMod val="80000"/>
                <a:lumOff val="20000"/>
              </a:schemeClr>
            </a:solidFill>
            <a:ln>
              <a:noFill/>
            </a:ln>
            <a:effectLst/>
          </c:spPr>
          <c:invertIfNegative val="0"/>
          <c:dLbls>
            <c:dLbl>
              <c:idx val="0"/>
              <c:layout>
                <c:manualLayout>
                  <c:x val="-3.1250002563156377E-3"/>
                  <c:y val="-5.92592679001557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9E7-4468-872D-175A850BB23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'Surface Water'!$K$17</c:f>
              <c:numCache>
                <c:formatCode>#,##0</c:formatCode>
                <c:ptCount val="1"/>
                <c:pt idx="0">
                  <c:v>234924</c:v>
                </c:pt>
              </c:numCache>
            </c:numRef>
          </c:val>
          <c:extLst>
            <c:ext xmlns:c16="http://schemas.microsoft.com/office/drawing/2014/chart" uri="{C3380CC4-5D6E-409C-BE32-E72D297353CC}">
              <c16:uniqueId val="{0000000D-39E7-4468-872D-175A850BB23C}"/>
            </c:ext>
          </c:extLst>
        </c:ser>
        <c:ser>
          <c:idx val="15"/>
          <c:order val="15"/>
          <c:tx>
            <c:strRef>
              <c:f>'Surface Water'!$B$18</c:f>
              <c:strCache>
                <c:ptCount val="1"/>
                <c:pt idx="0">
                  <c:v>2025</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'Surface Water'!$K$18</c:f>
              <c:numCache>
                <c:formatCode>#,##0</c:formatCode>
                <c:ptCount val="1"/>
                <c:pt idx="0">
                  <c:v>235595</c:v>
                </c:pt>
              </c:numCache>
            </c:numRef>
          </c:val>
          <c:extLst>
            <c:ext xmlns:c16="http://schemas.microsoft.com/office/drawing/2014/chart" uri="{C3380CC4-5D6E-409C-BE32-E72D297353CC}">
              <c16:uniqueId val="{0000000E-39E7-4468-872D-175A850BB23C}"/>
            </c:ext>
          </c:extLst>
        </c:ser>
        <c:dLbls>
          <c:dLblPos val="outEnd"/>
          <c:showLegendKey val="0"/>
          <c:showVal val="1"/>
          <c:showCatName val="0"/>
          <c:showSerName val="0"/>
          <c:showPercent val="0"/>
          <c:showBubbleSize val="0"/>
        </c:dLbls>
        <c:gapWidth val="219"/>
        <c:overlap val="-27"/>
        <c:axId val="827593400"/>
        <c:axId val="827584216"/>
        <c:extLst>
          <c:ext xmlns:c15="http://schemas.microsoft.com/office/drawing/2012/chart" uri="{02D57815-91ED-43cb-92C2-25804820EDAC}">
            <c15:filteredBarSeries>
              <c15:ser>
                <c:idx val="0"/>
                <c:order val="0"/>
                <c:tx>
                  <c:strRef>
                    <c:extLst>
                      <c:ext uri="{02D57815-91ED-43cb-92C2-25804820EDAC}">
                        <c15:formulaRef>
                          <c15:sqref>'Surface Water'!$B$3</c15:sqref>
                        </c15:formulaRef>
                      </c:ext>
                    </c:extLst>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'Surface Water'!$K$2</c15:sqref>
                        </c15:formulaRef>
                      </c:ext>
                    </c:extLst>
                    <c:strCache>
                      <c:ptCount val="1"/>
                      <c:pt idx="0">
                        <c:v>Total</c:v>
                      </c:pt>
                    </c:strCache>
                  </c:strRef>
                </c:cat>
                <c:val>
                  <c:numRef>
                    <c:extLst>
                      <c:ext uri="{02D57815-91ED-43cb-92C2-25804820EDAC}">
                        <c15:formulaRef>
                          <c15:sqref>'Surface Water'!$K$3</c15:sqref>
                        </c15:formulaRef>
                      </c:ext>
                    </c:extLst>
                    <c:numCache>
                      <c:formatCode>#,##0</c:formatCode>
                      <c:ptCount val="1"/>
                      <c:pt idx="0">
                        <c:v>215299</c:v>
                      </c:pt>
                    </c:numCache>
                  </c:numRef>
                </c:val>
                <c:extLst>
                  <c:ext xmlns:c16="http://schemas.microsoft.com/office/drawing/2014/chart" uri="{C3380CC4-5D6E-409C-BE32-E72D297353CC}">
                    <c16:uniqueId val="{0000000F-39E7-4468-872D-175A850BB23C}"/>
                  </c:ext>
                </c:extLst>
              </c15:ser>
            </c15:filteredBarSeries>
          </c:ext>
        </c:extLst>
      </c:barChart>
      <c:catAx>
        <c:axId val="827593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827584216"/>
        <c:crosses val="autoZero"/>
        <c:auto val="1"/>
        <c:lblAlgn val="ctr"/>
        <c:lblOffset val="100"/>
        <c:tickLblSkip val="1"/>
        <c:noMultiLvlLbl val="0"/>
      </c:catAx>
      <c:valAx>
        <c:axId val="827584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Acre Feet</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27593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OID Surface Water Diversions by Month (15-Yr) </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'Surface Water'!$B$4</c:f>
              <c:strCache>
                <c:ptCount val="1"/>
                <c:pt idx="0">
                  <c:v>2011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'Surface Water'!$C$2:$J$2</c:f>
              <c:strCache>
                <c:ptCount val="8"/>
                <c:pt idx="0">
                  <c:v>MAR</c:v>
                </c:pt>
                <c:pt idx="1">
                  <c:v>APR</c:v>
                </c:pt>
                <c:pt idx="2">
                  <c:v>MAY</c:v>
                </c:pt>
                <c:pt idx="3">
                  <c:v>JUNE</c:v>
                </c:pt>
                <c:pt idx="4">
                  <c:v>JULY</c:v>
                </c:pt>
                <c:pt idx="5">
                  <c:v>AUG</c:v>
                </c:pt>
                <c:pt idx="6">
                  <c:v>SEPT</c:v>
                </c:pt>
                <c:pt idx="7">
                  <c:v>OCT</c:v>
                </c:pt>
              </c:strCache>
            </c:strRef>
          </c:cat>
          <c:val>
            <c:numRef>
              <c:f>'Surface Water'!$C$4:$J$4</c:f>
              <c:numCache>
                <c:formatCode>#,##0</c:formatCode>
                <c:ptCount val="8"/>
                <c:pt idx="0">
                  <c:v>155</c:v>
                </c:pt>
                <c:pt idx="1">
                  <c:v>18786</c:v>
                </c:pt>
                <c:pt idx="2">
                  <c:v>34062</c:v>
                </c:pt>
                <c:pt idx="3">
                  <c:v>32290</c:v>
                </c:pt>
                <c:pt idx="4">
                  <c:v>45139</c:v>
                </c:pt>
                <c:pt idx="5">
                  <c:v>45298</c:v>
                </c:pt>
                <c:pt idx="6">
                  <c:v>34126</c:v>
                </c:pt>
                <c:pt idx="7">
                  <c:v>7718</c:v>
                </c:pt>
              </c:numCache>
            </c:numRef>
          </c:val>
          <c:smooth val="0"/>
          <c:extLst xmlns:c15="http://schemas.microsoft.com/office/drawing/2012/chart">
            <c:ext xmlns:c16="http://schemas.microsoft.com/office/drawing/2014/chart" uri="{C3380CC4-5D6E-409C-BE32-E72D297353CC}">
              <c16:uniqueId val="{00000000-341F-47FE-91B4-E20FBF74554E}"/>
            </c:ext>
          </c:extLst>
        </c:ser>
        <c:ser>
          <c:idx val="2"/>
          <c:order val="2"/>
          <c:tx>
            <c:strRef>
              <c:f>'Surface Water'!$B$5</c:f>
              <c:strCache>
                <c:ptCount val="1"/>
                <c:pt idx="0">
                  <c:v>2012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'Surface Water'!$C$2:$J$2</c:f>
              <c:strCache>
                <c:ptCount val="8"/>
                <c:pt idx="0">
                  <c:v>MAR</c:v>
                </c:pt>
                <c:pt idx="1">
                  <c:v>APR</c:v>
                </c:pt>
                <c:pt idx="2">
                  <c:v>MAY</c:v>
                </c:pt>
                <c:pt idx="3">
                  <c:v>JUNE</c:v>
                </c:pt>
                <c:pt idx="4">
                  <c:v>JULY</c:v>
                </c:pt>
                <c:pt idx="5">
                  <c:v>AUG</c:v>
                </c:pt>
                <c:pt idx="6">
                  <c:v>SEPT</c:v>
                </c:pt>
                <c:pt idx="7">
                  <c:v>OCT</c:v>
                </c:pt>
              </c:strCache>
            </c:strRef>
          </c:cat>
          <c:val>
            <c:numRef>
              <c:f>'Surface Water'!$C$5:$J$5</c:f>
              <c:numCache>
                <c:formatCode>#,##0</c:formatCode>
                <c:ptCount val="8"/>
                <c:pt idx="0">
                  <c:v>10851</c:v>
                </c:pt>
                <c:pt idx="1">
                  <c:v>15175</c:v>
                </c:pt>
                <c:pt idx="2">
                  <c:v>34145</c:v>
                </c:pt>
                <c:pt idx="3">
                  <c:v>37851</c:v>
                </c:pt>
                <c:pt idx="4">
                  <c:v>46311</c:v>
                </c:pt>
                <c:pt idx="5">
                  <c:v>45000</c:v>
                </c:pt>
                <c:pt idx="6">
                  <c:v>32246</c:v>
                </c:pt>
                <c:pt idx="7">
                  <c:v>10066</c:v>
                </c:pt>
              </c:numCache>
            </c:numRef>
          </c:val>
          <c:smooth val="0"/>
          <c:extLst xmlns:c15="http://schemas.microsoft.com/office/drawing/2012/chart">
            <c:ext xmlns:c16="http://schemas.microsoft.com/office/drawing/2014/chart" uri="{C3380CC4-5D6E-409C-BE32-E72D297353CC}">
              <c16:uniqueId val="{00000001-341F-47FE-91B4-E20FBF74554E}"/>
            </c:ext>
          </c:extLst>
        </c:ser>
        <c:ser>
          <c:idx val="3"/>
          <c:order val="3"/>
          <c:tx>
            <c:strRef>
              <c:f>'Surface Water'!$B$6</c:f>
              <c:strCache>
                <c:ptCount val="1"/>
                <c:pt idx="0">
                  <c:v>2013</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'Surface Water'!$C$2:$J$2</c:f>
              <c:strCache>
                <c:ptCount val="8"/>
                <c:pt idx="0">
                  <c:v>MAR</c:v>
                </c:pt>
                <c:pt idx="1">
                  <c:v>APR</c:v>
                </c:pt>
                <c:pt idx="2">
                  <c:v>MAY</c:v>
                </c:pt>
                <c:pt idx="3">
                  <c:v>JUNE</c:v>
                </c:pt>
                <c:pt idx="4">
                  <c:v>JULY</c:v>
                </c:pt>
                <c:pt idx="5">
                  <c:v>AUG</c:v>
                </c:pt>
                <c:pt idx="6">
                  <c:v>SEPT</c:v>
                </c:pt>
                <c:pt idx="7">
                  <c:v>OCT</c:v>
                </c:pt>
              </c:strCache>
            </c:strRef>
          </c:cat>
          <c:val>
            <c:numRef>
              <c:f>'Surface Water'!$C$6:$J$6</c:f>
              <c:numCache>
                <c:formatCode>#,##0</c:formatCode>
                <c:ptCount val="8"/>
                <c:pt idx="0">
                  <c:v>21014</c:v>
                </c:pt>
                <c:pt idx="1">
                  <c:v>25814</c:v>
                </c:pt>
                <c:pt idx="2">
                  <c:v>34556</c:v>
                </c:pt>
                <c:pt idx="3">
                  <c:v>36771</c:v>
                </c:pt>
                <c:pt idx="4">
                  <c:v>45885</c:v>
                </c:pt>
                <c:pt idx="5">
                  <c:v>41413</c:v>
                </c:pt>
                <c:pt idx="6">
                  <c:v>29860</c:v>
                </c:pt>
                <c:pt idx="7">
                  <c:v>9269</c:v>
                </c:pt>
              </c:numCache>
            </c:numRef>
          </c:val>
          <c:smooth val="0"/>
          <c:extLst xmlns:c15="http://schemas.microsoft.com/office/drawing/2012/chart">
            <c:ext xmlns:c16="http://schemas.microsoft.com/office/drawing/2014/chart" uri="{C3380CC4-5D6E-409C-BE32-E72D297353CC}">
              <c16:uniqueId val="{00000002-341F-47FE-91B4-E20FBF74554E}"/>
            </c:ext>
          </c:extLst>
        </c:ser>
        <c:ser>
          <c:idx val="4"/>
          <c:order val="4"/>
          <c:tx>
            <c:strRef>
              <c:f>'Surface Water'!$B$7</c:f>
              <c:strCache>
                <c:ptCount val="1"/>
                <c:pt idx="0">
                  <c:v>2014</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'Surface Water'!$C$2:$J$2</c:f>
              <c:strCache>
                <c:ptCount val="8"/>
                <c:pt idx="0">
                  <c:v>MAR</c:v>
                </c:pt>
                <c:pt idx="1">
                  <c:v>APR</c:v>
                </c:pt>
                <c:pt idx="2">
                  <c:v>MAY</c:v>
                </c:pt>
                <c:pt idx="3">
                  <c:v>JUNE</c:v>
                </c:pt>
                <c:pt idx="4">
                  <c:v>JULY</c:v>
                </c:pt>
                <c:pt idx="5">
                  <c:v>AUG</c:v>
                </c:pt>
                <c:pt idx="6">
                  <c:v>SEPT</c:v>
                </c:pt>
                <c:pt idx="7">
                  <c:v>OCT</c:v>
                </c:pt>
              </c:strCache>
            </c:strRef>
          </c:cat>
          <c:val>
            <c:numRef>
              <c:f>'Surface Water'!$C$7:$J$7</c:f>
              <c:numCache>
                <c:formatCode>#,##0</c:formatCode>
                <c:ptCount val="8"/>
                <c:pt idx="0">
                  <c:v>10664</c:v>
                </c:pt>
                <c:pt idx="1">
                  <c:v>17161</c:v>
                </c:pt>
                <c:pt idx="2">
                  <c:v>32299</c:v>
                </c:pt>
                <c:pt idx="3">
                  <c:v>33834</c:v>
                </c:pt>
                <c:pt idx="4">
                  <c:v>38943</c:v>
                </c:pt>
                <c:pt idx="5">
                  <c:v>36396</c:v>
                </c:pt>
                <c:pt idx="6">
                  <c:v>22872</c:v>
                </c:pt>
                <c:pt idx="7">
                  <c:v>8113</c:v>
                </c:pt>
              </c:numCache>
            </c:numRef>
          </c:val>
          <c:smooth val="0"/>
          <c:extLst>
            <c:ext xmlns:c16="http://schemas.microsoft.com/office/drawing/2014/chart" uri="{C3380CC4-5D6E-409C-BE32-E72D297353CC}">
              <c16:uniqueId val="{00000003-341F-47FE-91B4-E20FBF74554E}"/>
            </c:ext>
          </c:extLst>
        </c:ser>
        <c:ser>
          <c:idx val="5"/>
          <c:order val="5"/>
          <c:tx>
            <c:strRef>
              <c:f>'Surface Water'!$B$8</c:f>
              <c:strCache>
                <c:ptCount val="1"/>
                <c:pt idx="0">
                  <c:v>2015</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'Surface Water'!$C$2:$J$2</c:f>
              <c:strCache>
                <c:ptCount val="8"/>
                <c:pt idx="0">
                  <c:v>MAR</c:v>
                </c:pt>
                <c:pt idx="1">
                  <c:v>APR</c:v>
                </c:pt>
                <c:pt idx="2">
                  <c:v>MAY</c:v>
                </c:pt>
                <c:pt idx="3">
                  <c:v>JUNE</c:v>
                </c:pt>
                <c:pt idx="4">
                  <c:v>JULY</c:v>
                </c:pt>
                <c:pt idx="5">
                  <c:v>AUG</c:v>
                </c:pt>
                <c:pt idx="6">
                  <c:v>SEPT</c:v>
                </c:pt>
                <c:pt idx="7">
                  <c:v>OCT</c:v>
                </c:pt>
              </c:strCache>
            </c:strRef>
          </c:cat>
          <c:val>
            <c:numRef>
              <c:f>'Surface Water'!$C$8:$J$8</c:f>
              <c:numCache>
                <c:formatCode>#,##0</c:formatCode>
                <c:ptCount val="8"/>
                <c:pt idx="0">
                  <c:v>9321</c:v>
                </c:pt>
                <c:pt idx="1">
                  <c:v>11859</c:v>
                </c:pt>
                <c:pt idx="2">
                  <c:v>22771</c:v>
                </c:pt>
                <c:pt idx="3">
                  <c:v>29701</c:v>
                </c:pt>
                <c:pt idx="4">
                  <c:v>35211</c:v>
                </c:pt>
                <c:pt idx="5">
                  <c:v>30380</c:v>
                </c:pt>
                <c:pt idx="6">
                  <c:v>20507</c:v>
                </c:pt>
                <c:pt idx="7">
                  <c:v>4368</c:v>
                </c:pt>
              </c:numCache>
            </c:numRef>
          </c:val>
          <c:smooth val="0"/>
          <c:extLst>
            <c:ext xmlns:c16="http://schemas.microsoft.com/office/drawing/2014/chart" uri="{C3380CC4-5D6E-409C-BE32-E72D297353CC}">
              <c16:uniqueId val="{00000004-341F-47FE-91B4-E20FBF74554E}"/>
            </c:ext>
          </c:extLst>
        </c:ser>
        <c:ser>
          <c:idx val="6"/>
          <c:order val="6"/>
          <c:tx>
            <c:strRef>
              <c:f>'Surface Water'!$B$9</c:f>
              <c:strCache>
                <c:ptCount val="1"/>
                <c:pt idx="0">
                  <c:v>2016</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'Surface Water'!$C$2:$J$2</c:f>
              <c:strCache>
                <c:ptCount val="8"/>
                <c:pt idx="0">
                  <c:v>MAR</c:v>
                </c:pt>
                <c:pt idx="1">
                  <c:v>APR</c:v>
                </c:pt>
                <c:pt idx="2">
                  <c:v>MAY</c:v>
                </c:pt>
                <c:pt idx="3">
                  <c:v>JUNE</c:v>
                </c:pt>
                <c:pt idx="4">
                  <c:v>JULY</c:v>
                </c:pt>
                <c:pt idx="5">
                  <c:v>AUG</c:v>
                </c:pt>
                <c:pt idx="6">
                  <c:v>SEPT</c:v>
                </c:pt>
                <c:pt idx="7">
                  <c:v>OCT</c:v>
                </c:pt>
              </c:strCache>
            </c:strRef>
          </c:cat>
          <c:val>
            <c:numRef>
              <c:f>'Surface Water'!$C$9:$J$9</c:f>
              <c:numCache>
                <c:formatCode>#,##0</c:formatCode>
                <c:ptCount val="8"/>
                <c:pt idx="0">
                  <c:v>2026</c:v>
                </c:pt>
                <c:pt idx="1">
                  <c:v>12857</c:v>
                </c:pt>
                <c:pt idx="2">
                  <c:v>28180</c:v>
                </c:pt>
                <c:pt idx="3">
                  <c:v>34462</c:v>
                </c:pt>
                <c:pt idx="4">
                  <c:v>40129</c:v>
                </c:pt>
                <c:pt idx="5">
                  <c:v>35274</c:v>
                </c:pt>
                <c:pt idx="6">
                  <c:v>26400</c:v>
                </c:pt>
                <c:pt idx="7">
                  <c:v>12981</c:v>
                </c:pt>
              </c:numCache>
            </c:numRef>
          </c:val>
          <c:smooth val="0"/>
          <c:extLst>
            <c:ext xmlns:c16="http://schemas.microsoft.com/office/drawing/2014/chart" uri="{C3380CC4-5D6E-409C-BE32-E72D297353CC}">
              <c16:uniqueId val="{00000005-341F-47FE-91B4-E20FBF74554E}"/>
            </c:ext>
          </c:extLst>
        </c:ser>
        <c:ser>
          <c:idx val="7"/>
          <c:order val="7"/>
          <c:tx>
            <c:strRef>
              <c:f>'Surface Water'!$B$10</c:f>
              <c:strCache>
                <c:ptCount val="1"/>
                <c:pt idx="0">
                  <c:v>2017</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'Surface Water'!$C$2:$J$2</c:f>
              <c:strCache>
                <c:ptCount val="8"/>
                <c:pt idx="0">
                  <c:v>MAR</c:v>
                </c:pt>
                <c:pt idx="1">
                  <c:v>APR</c:v>
                </c:pt>
                <c:pt idx="2">
                  <c:v>MAY</c:v>
                </c:pt>
                <c:pt idx="3">
                  <c:v>JUNE</c:v>
                </c:pt>
                <c:pt idx="4">
                  <c:v>JULY</c:v>
                </c:pt>
                <c:pt idx="5">
                  <c:v>AUG</c:v>
                </c:pt>
                <c:pt idx="6">
                  <c:v>SEPT</c:v>
                </c:pt>
                <c:pt idx="7">
                  <c:v>OCT</c:v>
                </c:pt>
              </c:strCache>
            </c:strRef>
          </c:cat>
          <c:val>
            <c:numRef>
              <c:f>'Surface Water'!$C$10:$J$10</c:f>
              <c:numCache>
                <c:formatCode>#,##0</c:formatCode>
                <c:ptCount val="8"/>
                <c:pt idx="0">
                  <c:v>834</c:v>
                </c:pt>
                <c:pt idx="1">
                  <c:v>6228</c:v>
                </c:pt>
                <c:pt idx="2">
                  <c:v>31168</c:v>
                </c:pt>
                <c:pt idx="3">
                  <c:v>36060</c:v>
                </c:pt>
                <c:pt idx="4">
                  <c:v>43795</c:v>
                </c:pt>
                <c:pt idx="5">
                  <c:v>39641</c:v>
                </c:pt>
                <c:pt idx="6">
                  <c:v>28683</c:v>
                </c:pt>
                <c:pt idx="7">
                  <c:v>15145</c:v>
                </c:pt>
              </c:numCache>
            </c:numRef>
          </c:val>
          <c:smooth val="0"/>
          <c:extLst>
            <c:ext xmlns:c16="http://schemas.microsoft.com/office/drawing/2014/chart" uri="{C3380CC4-5D6E-409C-BE32-E72D297353CC}">
              <c16:uniqueId val="{00000006-341F-47FE-91B4-E20FBF74554E}"/>
            </c:ext>
          </c:extLst>
        </c:ser>
        <c:ser>
          <c:idx val="8"/>
          <c:order val="8"/>
          <c:tx>
            <c:strRef>
              <c:f>'Surface Water'!$B$11</c:f>
              <c:strCache>
                <c:ptCount val="1"/>
                <c:pt idx="0">
                  <c:v>2018</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'Surface Water'!$C$2:$J$2</c:f>
              <c:strCache>
                <c:ptCount val="8"/>
                <c:pt idx="0">
                  <c:v>MAR</c:v>
                </c:pt>
                <c:pt idx="1">
                  <c:v>APR</c:v>
                </c:pt>
                <c:pt idx="2">
                  <c:v>MAY</c:v>
                </c:pt>
                <c:pt idx="3">
                  <c:v>JUNE</c:v>
                </c:pt>
                <c:pt idx="4">
                  <c:v>JULY</c:v>
                </c:pt>
                <c:pt idx="5">
                  <c:v>AUG</c:v>
                </c:pt>
                <c:pt idx="6">
                  <c:v>SEPT</c:v>
                </c:pt>
                <c:pt idx="7">
                  <c:v>OCT</c:v>
                </c:pt>
              </c:strCache>
            </c:strRef>
          </c:cat>
          <c:val>
            <c:numRef>
              <c:f>'Surface Water'!$C$11:$J$11</c:f>
              <c:numCache>
                <c:formatCode>#,##0</c:formatCode>
                <c:ptCount val="8"/>
                <c:pt idx="0">
                  <c:v>3430</c:v>
                </c:pt>
                <c:pt idx="1">
                  <c:v>9945</c:v>
                </c:pt>
                <c:pt idx="2">
                  <c:v>32846</c:v>
                </c:pt>
                <c:pt idx="3">
                  <c:v>37012</c:v>
                </c:pt>
                <c:pt idx="4">
                  <c:v>42816</c:v>
                </c:pt>
                <c:pt idx="5">
                  <c:v>37851</c:v>
                </c:pt>
                <c:pt idx="6">
                  <c:v>27288</c:v>
                </c:pt>
                <c:pt idx="7">
                  <c:v>15781</c:v>
                </c:pt>
              </c:numCache>
            </c:numRef>
          </c:val>
          <c:smooth val="0"/>
          <c:extLst>
            <c:ext xmlns:c16="http://schemas.microsoft.com/office/drawing/2014/chart" uri="{C3380CC4-5D6E-409C-BE32-E72D297353CC}">
              <c16:uniqueId val="{00000007-341F-47FE-91B4-E20FBF74554E}"/>
            </c:ext>
          </c:extLst>
        </c:ser>
        <c:ser>
          <c:idx val="9"/>
          <c:order val="9"/>
          <c:tx>
            <c:strRef>
              <c:f>'Surface Water'!$B$12</c:f>
              <c:strCache>
                <c:ptCount val="1"/>
                <c:pt idx="0">
                  <c:v>2019</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'Surface Water'!$C$2:$J$2</c:f>
              <c:strCache>
                <c:ptCount val="8"/>
                <c:pt idx="0">
                  <c:v>MAR</c:v>
                </c:pt>
                <c:pt idx="1">
                  <c:v>APR</c:v>
                </c:pt>
                <c:pt idx="2">
                  <c:v>MAY</c:v>
                </c:pt>
                <c:pt idx="3">
                  <c:v>JUNE</c:v>
                </c:pt>
                <c:pt idx="4">
                  <c:v>JULY</c:v>
                </c:pt>
                <c:pt idx="5">
                  <c:v>AUG</c:v>
                </c:pt>
                <c:pt idx="6">
                  <c:v>SEPT</c:v>
                </c:pt>
                <c:pt idx="7">
                  <c:v>OCT</c:v>
                </c:pt>
              </c:strCache>
            </c:strRef>
          </c:cat>
          <c:val>
            <c:numRef>
              <c:f>'Surface Water'!$C$12:$J$12</c:f>
              <c:numCache>
                <c:formatCode>#,##0</c:formatCode>
                <c:ptCount val="8"/>
                <c:pt idx="0">
                  <c:v>1318</c:v>
                </c:pt>
                <c:pt idx="1">
                  <c:v>15208</c:v>
                </c:pt>
                <c:pt idx="2">
                  <c:v>21355</c:v>
                </c:pt>
                <c:pt idx="3">
                  <c:v>36752</c:v>
                </c:pt>
                <c:pt idx="4">
                  <c:v>43527</c:v>
                </c:pt>
                <c:pt idx="5">
                  <c:v>40252</c:v>
                </c:pt>
                <c:pt idx="6">
                  <c:v>28824</c:v>
                </c:pt>
                <c:pt idx="7">
                  <c:v>20941</c:v>
                </c:pt>
              </c:numCache>
            </c:numRef>
          </c:val>
          <c:smooth val="0"/>
          <c:extLst>
            <c:ext xmlns:c16="http://schemas.microsoft.com/office/drawing/2014/chart" uri="{C3380CC4-5D6E-409C-BE32-E72D297353CC}">
              <c16:uniqueId val="{00000008-341F-47FE-91B4-E20FBF74554E}"/>
            </c:ext>
          </c:extLst>
        </c:ser>
        <c:ser>
          <c:idx val="10"/>
          <c:order val="10"/>
          <c:tx>
            <c:strRef>
              <c:f>'Surface Water'!$B$13</c:f>
              <c:strCache>
                <c:ptCount val="1"/>
                <c:pt idx="0">
                  <c:v>2020</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'Surface Water'!$C$2:$J$2</c:f>
              <c:strCache>
                <c:ptCount val="8"/>
                <c:pt idx="0">
                  <c:v>MAR</c:v>
                </c:pt>
                <c:pt idx="1">
                  <c:v>APR</c:v>
                </c:pt>
                <c:pt idx="2">
                  <c:v>MAY</c:v>
                </c:pt>
                <c:pt idx="3">
                  <c:v>JUNE</c:v>
                </c:pt>
                <c:pt idx="4">
                  <c:v>JULY</c:v>
                </c:pt>
                <c:pt idx="5">
                  <c:v>AUG</c:v>
                </c:pt>
                <c:pt idx="6">
                  <c:v>SEPT</c:v>
                </c:pt>
                <c:pt idx="7">
                  <c:v>OCT</c:v>
                </c:pt>
              </c:strCache>
            </c:strRef>
          </c:cat>
          <c:val>
            <c:numRef>
              <c:f>'Surface Water'!$C$13:$J$13</c:f>
              <c:numCache>
                <c:formatCode>#,##0</c:formatCode>
                <c:ptCount val="8"/>
                <c:pt idx="0">
                  <c:v>10265</c:v>
                </c:pt>
                <c:pt idx="1">
                  <c:v>15210</c:v>
                </c:pt>
                <c:pt idx="2">
                  <c:v>35145</c:v>
                </c:pt>
                <c:pt idx="3">
                  <c:v>40630</c:v>
                </c:pt>
                <c:pt idx="4">
                  <c:v>47348</c:v>
                </c:pt>
                <c:pt idx="5">
                  <c:v>41510</c:v>
                </c:pt>
                <c:pt idx="6">
                  <c:v>28711</c:v>
                </c:pt>
                <c:pt idx="7">
                  <c:v>19077</c:v>
                </c:pt>
              </c:numCache>
            </c:numRef>
          </c:val>
          <c:smooth val="0"/>
          <c:extLst>
            <c:ext xmlns:c16="http://schemas.microsoft.com/office/drawing/2014/chart" uri="{C3380CC4-5D6E-409C-BE32-E72D297353CC}">
              <c16:uniqueId val="{00000009-341F-47FE-91B4-E20FBF74554E}"/>
            </c:ext>
          </c:extLst>
        </c:ser>
        <c:ser>
          <c:idx val="11"/>
          <c:order val="11"/>
          <c:tx>
            <c:strRef>
              <c:f>'Surface Water'!$B$14</c:f>
              <c:strCache>
                <c:ptCount val="1"/>
                <c:pt idx="0">
                  <c:v>2021</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'Surface Water'!$C$2:$J$2</c:f>
              <c:strCache>
                <c:ptCount val="8"/>
                <c:pt idx="0">
                  <c:v>MAR</c:v>
                </c:pt>
                <c:pt idx="1">
                  <c:v>APR</c:v>
                </c:pt>
                <c:pt idx="2">
                  <c:v>MAY</c:v>
                </c:pt>
                <c:pt idx="3">
                  <c:v>JUNE</c:v>
                </c:pt>
                <c:pt idx="4">
                  <c:v>JULY</c:v>
                </c:pt>
                <c:pt idx="5">
                  <c:v>AUG</c:v>
                </c:pt>
                <c:pt idx="6">
                  <c:v>SEPT</c:v>
                </c:pt>
                <c:pt idx="7">
                  <c:v>OCT</c:v>
                </c:pt>
              </c:strCache>
            </c:strRef>
          </c:cat>
          <c:val>
            <c:numRef>
              <c:f>'Surface Water'!$C$14:$J$14</c:f>
              <c:numCache>
                <c:formatCode>#,##0</c:formatCode>
                <c:ptCount val="8"/>
                <c:pt idx="0">
                  <c:v>9531.7585069166653</c:v>
                </c:pt>
                <c:pt idx="1">
                  <c:v>28587.321851041666</c:v>
                </c:pt>
                <c:pt idx="2">
                  <c:v>38101.996141875003</c:v>
                </c:pt>
                <c:pt idx="3">
                  <c:v>42626.999320624993</c:v>
                </c:pt>
                <c:pt idx="4">
                  <c:v>48068.824960416663</c:v>
                </c:pt>
                <c:pt idx="5">
                  <c:v>40033.041657916678</c:v>
                </c:pt>
                <c:pt idx="6">
                  <c:v>28984.798837579165</c:v>
                </c:pt>
                <c:pt idx="7">
                  <c:v>15904</c:v>
                </c:pt>
              </c:numCache>
            </c:numRef>
          </c:val>
          <c:smooth val="0"/>
          <c:extLst>
            <c:ext xmlns:c16="http://schemas.microsoft.com/office/drawing/2014/chart" uri="{C3380CC4-5D6E-409C-BE32-E72D297353CC}">
              <c16:uniqueId val="{0000000A-341F-47FE-91B4-E20FBF74554E}"/>
            </c:ext>
          </c:extLst>
        </c:ser>
        <c:ser>
          <c:idx val="12"/>
          <c:order val="12"/>
          <c:tx>
            <c:strRef>
              <c:f>'Surface Water'!$B$15</c:f>
              <c:strCache>
                <c:ptCount val="1"/>
                <c:pt idx="0">
                  <c:v>2022</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'Surface Water'!$C$2:$J$2</c:f>
              <c:strCache>
                <c:ptCount val="8"/>
                <c:pt idx="0">
                  <c:v>MAR</c:v>
                </c:pt>
                <c:pt idx="1">
                  <c:v>APR</c:v>
                </c:pt>
                <c:pt idx="2">
                  <c:v>MAY</c:v>
                </c:pt>
                <c:pt idx="3">
                  <c:v>JUNE</c:v>
                </c:pt>
                <c:pt idx="4">
                  <c:v>JULY</c:v>
                </c:pt>
                <c:pt idx="5">
                  <c:v>AUG</c:v>
                </c:pt>
                <c:pt idx="6">
                  <c:v>SEPT</c:v>
                </c:pt>
                <c:pt idx="7">
                  <c:v>OCT</c:v>
                </c:pt>
              </c:strCache>
            </c:strRef>
          </c:cat>
          <c:val>
            <c:numRef>
              <c:f>'Surface Water'!$C$15:$J$15</c:f>
              <c:numCache>
                <c:formatCode>#,##0</c:formatCode>
                <c:ptCount val="8"/>
                <c:pt idx="0">
                  <c:v>19823</c:v>
                </c:pt>
                <c:pt idx="1">
                  <c:v>28848</c:v>
                </c:pt>
                <c:pt idx="2">
                  <c:v>36366</c:v>
                </c:pt>
                <c:pt idx="3">
                  <c:v>41573</c:v>
                </c:pt>
                <c:pt idx="4">
                  <c:v>45602</c:v>
                </c:pt>
                <c:pt idx="5">
                  <c:v>41828</c:v>
                </c:pt>
                <c:pt idx="6">
                  <c:v>28530</c:v>
                </c:pt>
                <c:pt idx="7">
                  <c:v>20781</c:v>
                </c:pt>
              </c:numCache>
            </c:numRef>
          </c:val>
          <c:smooth val="0"/>
          <c:extLst>
            <c:ext xmlns:c16="http://schemas.microsoft.com/office/drawing/2014/chart" uri="{C3380CC4-5D6E-409C-BE32-E72D297353CC}">
              <c16:uniqueId val="{0000000B-341F-47FE-91B4-E20FBF74554E}"/>
            </c:ext>
          </c:extLst>
        </c:ser>
        <c:ser>
          <c:idx val="13"/>
          <c:order val="13"/>
          <c:tx>
            <c:strRef>
              <c:f>'Surface Water'!$B$16</c:f>
              <c:strCache>
                <c:ptCount val="1"/>
                <c:pt idx="0">
                  <c:v>2023</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'Surface Water'!$C$2:$J$2</c:f>
              <c:strCache>
                <c:ptCount val="8"/>
                <c:pt idx="0">
                  <c:v>MAR</c:v>
                </c:pt>
                <c:pt idx="1">
                  <c:v>APR</c:v>
                </c:pt>
                <c:pt idx="2">
                  <c:v>MAY</c:v>
                </c:pt>
                <c:pt idx="3">
                  <c:v>JUNE</c:v>
                </c:pt>
                <c:pt idx="4">
                  <c:v>JULY</c:v>
                </c:pt>
                <c:pt idx="5">
                  <c:v>AUG</c:v>
                </c:pt>
                <c:pt idx="6">
                  <c:v>SEPT</c:v>
                </c:pt>
                <c:pt idx="7">
                  <c:v>OCT</c:v>
                </c:pt>
              </c:strCache>
            </c:strRef>
          </c:cat>
          <c:val>
            <c:numRef>
              <c:f>'Surface Water'!$C$16:$J$16</c:f>
              <c:numCache>
                <c:formatCode>#,##0</c:formatCode>
                <c:ptCount val="8"/>
                <c:pt idx="0">
                  <c:v>0</c:v>
                </c:pt>
                <c:pt idx="1">
                  <c:v>13087</c:v>
                </c:pt>
                <c:pt idx="2">
                  <c:v>29652</c:v>
                </c:pt>
                <c:pt idx="3">
                  <c:v>39229</c:v>
                </c:pt>
                <c:pt idx="4">
                  <c:v>44496</c:v>
                </c:pt>
                <c:pt idx="5">
                  <c:v>42420</c:v>
                </c:pt>
                <c:pt idx="6">
                  <c:v>28965</c:v>
                </c:pt>
                <c:pt idx="7">
                  <c:v>15451</c:v>
                </c:pt>
              </c:numCache>
            </c:numRef>
          </c:val>
          <c:smooth val="0"/>
          <c:extLst>
            <c:ext xmlns:c16="http://schemas.microsoft.com/office/drawing/2014/chart" uri="{C3380CC4-5D6E-409C-BE32-E72D297353CC}">
              <c16:uniqueId val="{0000000C-341F-47FE-91B4-E20FBF74554E}"/>
            </c:ext>
          </c:extLst>
        </c:ser>
        <c:ser>
          <c:idx val="14"/>
          <c:order val="14"/>
          <c:tx>
            <c:strRef>
              <c:f>'Surface Water'!$B$17</c:f>
              <c:strCache>
                <c:ptCount val="1"/>
                <c:pt idx="0">
                  <c:v>2024</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'Surface Water'!$C$2:$J$2</c:f>
              <c:strCache>
                <c:ptCount val="8"/>
                <c:pt idx="0">
                  <c:v>MAR</c:v>
                </c:pt>
                <c:pt idx="1">
                  <c:v>APR</c:v>
                </c:pt>
                <c:pt idx="2">
                  <c:v>MAY</c:v>
                </c:pt>
                <c:pt idx="3">
                  <c:v>JUNE</c:v>
                </c:pt>
                <c:pt idx="4">
                  <c:v>JULY</c:v>
                </c:pt>
                <c:pt idx="5">
                  <c:v>AUG</c:v>
                </c:pt>
                <c:pt idx="6">
                  <c:v>SEPT</c:v>
                </c:pt>
                <c:pt idx="7">
                  <c:v>OCT</c:v>
                </c:pt>
              </c:strCache>
            </c:strRef>
          </c:cat>
          <c:val>
            <c:numRef>
              <c:f>'Surface Water'!$C$17:$J$17</c:f>
              <c:numCache>
                <c:formatCode>#,##0</c:formatCode>
                <c:ptCount val="8"/>
                <c:pt idx="0">
                  <c:v>4708</c:v>
                </c:pt>
                <c:pt idx="1">
                  <c:v>11606</c:v>
                </c:pt>
                <c:pt idx="2">
                  <c:v>31467</c:v>
                </c:pt>
                <c:pt idx="3">
                  <c:v>43171</c:v>
                </c:pt>
                <c:pt idx="4">
                  <c:v>48349</c:v>
                </c:pt>
                <c:pt idx="5">
                  <c:v>41924</c:v>
                </c:pt>
                <c:pt idx="6">
                  <c:v>31840</c:v>
                </c:pt>
                <c:pt idx="7">
                  <c:v>21859</c:v>
                </c:pt>
              </c:numCache>
            </c:numRef>
          </c:val>
          <c:smooth val="0"/>
          <c:extLst>
            <c:ext xmlns:c16="http://schemas.microsoft.com/office/drawing/2014/chart" uri="{C3380CC4-5D6E-409C-BE32-E72D297353CC}">
              <c16:uniqueId val="{0000000D-341F-47FE-91B4-E20FBF74554E}"/>
            </c:ext>
          </c:extLst>
        </c:ser>
        <c:ser>
          <c:idx val="15"/>
          <c:order val="15"/>
          <c:tx>
            <c:strRef>
              <c:f>'Surface Water'!$B$18</c:f>
              <c:strCache>
                <c:ptCount val="1"/>
                <c:pt idx="0">
                  <c:v>2025</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'Surface Water'!$C$2:$J$2</c:f>
              <c:strCache>
                <c:ptCount val="8"/>
                <c:pt idx="0">
                  <c:v>MAR</c:v>
                </c:pt>
                <c:pt idx="1">
                  <c:v>APR</c:v>
                </c:pt>
                <c:pt idx="2">
                  <c:v>MAY</c:v>
                </c:pt>
                <c:pt idx="3">
                  <c:v>JUNE</c:v>
                </c:pt>
                <c:pt idx="4">
                  <c:v>JULY</c:v>
                </c:pt>
                <c:pt idx="5">
                  <c:v>AUG</c:v>
                </c:pt>
                <c:pt idx="6">
                  <c:v>SEPT</c:v>
                </c:pt>
                <c:pt idx="7">
                  <c:v>OCT</c:v>
                </c:pt>
              </c:strCache>
            </c:strRef>
          </c:cat>
          <c:val>
            <c:numRef>
              <c:f>'Surface Water'!$C$18:$J$18</c:f>
              <c:numCache>
                <c:formatCode>#,##0</c:formatCode>
                <c:ptCount val="8"/>
                <c:pt idx="0">
                  <c:v>4013</c:v>
                </c:pt>
                <c:pt idx="1">
                  <c:v>20093</c:v>
                </c:pt>
                <c:pt idx="2">
                  <c:v>38630</c:v>
                </c:pt>
                <c:pt idx="3">
                  <c:v>44478</c:v>
                </c:pt>
                <c:pt idx="4">
                  <c:v>47092</c:v>
                </c:pt>
                <c:pt idx="5">
                  <c:v>43058</c:v>
                </c:pt>
                <c:pt idx="6">
                  <c:v>28373</c:v>
                </c:pt>
                <c:pt idx="7">
                  <c:v>9858</c:v>
                </c:pt>
              </c:numCache>
            </c:numRef>
          </c:val>
          <c:smooth val="0"/>
          <c:extLst>
            <c:ext xmlns:c16="http://schemas.microsoft.com/office/drawing/2014/chart" uri="{C3380CC4-5D6E-409C-BE32-E72D297353CC}">
              <c16:uniqueId val="{0000000E-341F-47FE-91B4-E20FBF74554E}"/>
            </c:ext>
          </c:extLst>
        </c:ser>
        <c:dLbls>
          <c:showLegendKey val="0"/>
          <c:showVal val="0"/>
          <c:showCatName val="0"/>
          <c:showSerName val="0"/>
          <c:showPercent val="0"/>
          <c:showBubbleSize val="0"/>
        </c:dLbls>
        <c:marker val="1"/>
        <c:smooth val="0"/>
        <c:axId val="759988528"/>
        <c:axId val="759983608"/>
        <c:extLst>
          <c:ext xmlns:c15="http://schemas.microsoft.com/office/drawing/2012/chart" uri="{02D57815-91ED-43cb-92C2-25804820EDAC}">
            <c15:filteredLineSeries>
              <c15:ser>
                <c:idx val="0"/>
                <c:order val="0"/>
                <c:tx>
                  <c:strRef>
                    <c:extLst>
                      <c:ext uri="{02D57815-91ED-43cb-92C2-25804820EDAC}">
                        <c15:formulaRef>
                          <c15:sqref>'Surface Water'!$B$3</c15:sqref>
                        </c15:formulaRef>
                      </c:ext>
                    </c:extLst>
                    <c:strCache>
                      <c:ptCount val="1"/>
                      <c:pt idx="0">
                        <c:v>2010</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'Surface Water'!$C$2:$J$2</c15:sqref>
                        </c15:formulaRef>
                      </c:ext>
                    </c:extLst>
                    <c:strCache>
                      <c:ptCount val="8"/>
                      <c:pt idx="0">
                        <c:v>MAR</c:v>
                      </c:pt>
                      <c:pt idx="1">
                        <c:v>APR</c:v>
                      </c:pt>
                      <c:pt idx="2">
                        <c:v>MAY</c:v>
                      </c:pt>
                      <c:pt idx="3">
                        <c:v>JUNE</c:v>
                      </c:pt>
                      <c:pt idx="4">
                        <c:v>JULY</c:v>
                      </c:pt>
                      <c:pt idx="5">
                        <c:v>AUG</c:v>
                      </c:pt>
                      <c:pt idx="6">
                        <c:v>SEPT</c:v>
                      </c:pt>
                      <c:pt idx="7">
                        <c:v>OCT</c:v>
                      </c:pt>
                    </c:strCache>
                  </c:strRef>
                </c:cat>
                <c:val>
                  <c:numRef>
                    <c:extLst>
                      <c:ext uri="{02D57815-91ED-43cb-92C2-25804820EDAC}">
                        <c15:formulaRef>
                          <c15:sqref>'Surface Water'!$C$3:$J$3</c15:sqref>
                        </c15:formulaRef>
                      </c:ext>
                    </c:extLst>
                    <c:numCache>
                      <c:formatCode>#,##0</c:formatCode>
                      <c:ptCount val="8"/>
                      <c:pt idx="0">
                        <c:v>4714</c:v>
                      </c:pt>
                      <c:pt idx="1">
                        <c:v>10439</c:v>
                      </c:pt>
                      <c:pt idx="2">
                        <c:v>29589</c:v>
                      </c:pt>
                      <c:pt idx="3">
                        <c:v>35798</c:v>
                      </c:pt>
                      <c:pt idx="4">
                        <c:v>45588</c:v>
                      </c:pt>
                      <c:pt idx="5">
                        <c:v>43835</c:v>
                      </c:pt>
                      <c:pt idx="6">
                        <c:v>33996</c:v>
                      </c:pt>
                      <c:pt idx="7">
                        <c:v>11340</c:v>
                      </c:pt>
                    </c:numCache>
                  </c:numRef>
                </c:val>
                <c:smooth val="0"/>
                <c:extLst>
                  <c:ext xmlns:c16="http://schemas.microsoft.com/office/drawing/2014/chart" uri="{C3380CC4-5D6E-409C-BE32-E72D297353CC}">
                    <c16:uniqueId val="{0000000F-341F-47FE-91B4-E20FBF74554E}"/>
                  </c:ext>
                </c:extLst>
              </c15:ser>
            </c15:filteredLineSeries>
          </c:ext>
        </c:extLst>
      </c:lineChart>
      <c:catAx>
        <c:axId val="75998852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b="1"/>
                  <a:t>Month</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59983608"/>
        <c:crosses val="autoZero"/>
        <c:auto val="1"/>
        <c:lblAlgn val="ctr"/>
        <c:lblOffset val="100"/>
        <c:noMultiLvlLbl val="0"/>
      </c:catAx>
      <c:valAx>
        <c:axId val="759983608"/>
        <c:scaling>
          <c:orientation val="minMax"/>
          <c:max val="5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b="1"/>
                  <a:t>Acre Feet</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599885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r>
              <a:rPr lang="en-US"/>
              <a:t>OID Crop Progression (15-Yr)</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9.0315554447096824E-2"/>
          <c:y val="0.11804406016395355"/>
          <c:w val="0.82387121293096277"/>
          <c:h val="0.68469298212612906"/>
        </c:manualLayout>
      </c:layout>
      <c:lineChart>
        <c:grouping val="standard"/>
        <c:varyColors val="0"/>
        <c:ser>
          <c:idx val="0"/>
          <c:order val="0"/>
          <c:tx>
            <c:strRef>
              <c:f>'Crop Change Progression'!$B$5</c:f>
              <c:strCache>
                <c:ptCount val="1"/>
                <c:pt idx="0">
                  <c:v>Pasture</c:v>
                </c:pt>
              </c:strCache>
            </c:strRef>
          </c:tx>
          <c:spPr>
            <a:ln w="31750" cap="rnd">
              <a:solidFill>
                <a:schemeClr val="accent1"/>
              </a:solidFill>
              <a:round/>
            </a:ln>
            <a:effectLst/>
          </c:spPr>
          <c:marker>
            <c:symbol val="none"/>
          </c:marker>
          <c:cat>
            <c:numRef>
              <c:f>'Crop Change Progression'!$D$4:$R$4</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extLst/>
            </c:numRef>
          </c:cat>
          <c:val>
            <c:numRef>
              <c:f>'Crop Change Progression'!$D$5:$R$5</c:f>
              <c:numCache>
                <c:formatCode>#,##0</c:formatCode>
                <c:ptCount val="15"/>
                <c:pt idx="0">
                  <c:v>31247.620000000003</c:v>
                </c:pt>
                <c:pt idx="1">
                  <c:v>30449.549999999974</c:v>
                </c:pt>
                <c:pt idx="2">
                  <c:v>29926.57</c:v>
                </c:pt>
                <c:pt idx="3">
                  <c:v>30362.74</c:v>
                </c:pt>
                <c:pt idx="4">
                  <c:v>29188.329999999958</c:v>
                </c:pt>
                <c:pt idx="5">
                  <c:v>26376.039999999961</c:v>
                </c:pt>
                <c:pt idx="6">
                  <c:v>24668.33000000002</c:v>
                </c:pt>
                <c:pt idx="7">
                  <c:v>22617.429999999978</c:v>
                </c:pt>
                <c:pt idx="8">
                  <c:v>22119.46000000001</c:v>
                </c:pt>
                <c:pt idx="9">
                  <c:v>21738.369999999992</c:v>
                </c:pt>
                <c:pt idx="10">
                  <c:v>20621.430000000037</c:v>
                </c:pt>
                <c:pt idx="11">
                  <c:v>20170.030000000053</c:v>
                </c:pt>
                <c:pt idx="12">
                  <c:v>19638.350000000009</c:v>
                </c:pt>
                <c:pt idx="13">
                  <c:v>19256.890000000032</c:v>
                </c:pt>
                <c:pt idx="14">
                  <c:v>19265.350000000024</c:v>
                </c:pt>
              </c:numCache>
              <c:extLst/>
            </c:numRef>
          </c:val>
          <c:smooth val="0"/>
          <c:extLst>
            <c:ext xmlns:c16="http://schemas.microsoft.com/office/drawing/2014/chart" uri="{C3380CC4-5D6E-409C-BE32-E72D297353CC}">
              <c16:uniqueId val="{00000000-5160-424A-B128-B5B4F03D2363}"/>
            </c:ext>
          </c:extLst>
        </c:ser>
        <c:ser>
          <c:idx val="1"/>
          <c:order val="1"/>
          <c:tx>
            <c:strRef>
              <c:f>'Crop Change Progression'!$B$6</c:f>
              <c:strCache>
                <c:ptCount val="1"/>
                <c:pt idx="0">
                  <c:v>Oats and Corn</c:v>
                </c:pt>
              </c:strCache>
            </c:strRef>
          </c:tx>
          <c:spPr>
            <a:ln w="31750" cap="rnd">
              <a:solidFill>
                <a:schemeClr val="accent2"/>
              </a:solidFill>
              <a:round/>
            </a:ln>
            <a:effectLst/>
          </c:spPr>
          <c:marker>
            <c:symbol val="none"/>
          </c:marker>
          <c:cat>
            <c:numRef>
              <c:f>'Crop Change Progression'!$D$4:$R$4</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extLst/>
            </c:numRef>
          </c:cat>
          <c:val>
            <c:numRef>
              <c:f>'Crop Change Progression'!$D$6:$R$6</c:f>
              <c:numCache>
                <c:formatCode>#,##0</c:formatCode>
                <c:ptCount val="15"/>
                <c:pt idx="0">
                  <c:v>8488.4599999999991</c:v>
                </c:pt>
                <c:pt idx="1">
                  <c:v>8361.52</c:v>
                </c:pt>
                <c:pt idx="2">
                  <c:v>8598.8700000000008</c:v>
                </c:pt>
                <c:pt idx="3">
                  <c:v>8598.89</c:v>
                </c:pt>
                <c:pt idx="4">
                  <c:v>8759.6799999999967</c:v>
                </c:pt>
                <c:pt idx="5">
                  <c:v>9214.0300000000061</c:v>
                </c:pt>
                <c:pt idx="6">
                  <c:v>9263.7100000000028</c:v>
                </c:pt>
                <c:pt idx="7">
                  <c:v>7613.02</c:v>
                </c:pt>
                <c:pt idx="8">
                  <c:v>7485.2199999999993</c:v>
                </c:pt>
                <c:pt idx="9">
                  <c:v>7337.09</c:v>
                </c:pt>
                <c:pt idx="10">
                  <c:v>6851.3099999999995</c:v>
                </c:pt>
                <c:pt idx="11">
                  <c:v>6724.54</c:v>
                </c:pt>
                <c:pt idx="12">
                  <c:v>6461.3200000000006</c:v>
                </c:pt>
                <c:pt idx="13">
                  <c:v>6326.6799999999985</c:v>
                </c:pt>
                <c:pt idx="14">
                  <c:v>6343.77</c:v>
                </c:pt>
              </c:numCache>
              <c:extLst/>
            </c:numRef>
          </c:val>
          <c:smooth val="0"/>
          <c:extLst>
            <c:ext xmlns:c16="http://schemas.microsoft.com/office/drawing/2014/chart" uri="{C3380CC4-5D6E-409C-BE32-E72D297353CC}">
              <c16:uniqueId val="{00000001-5160-424A-B128-B5B4F03D2363}"/>
            </c:ext>
          </c:extLst>
        </c:ser>
        <c:ser>
          <c:idx val="2"/>
          <c:order val="2"/>
          <c:tx>
            <c:strRef>
              <c:f>'Crop Change Progression'!$B$7</c:f>
              <c:strCache>
                <c:ptCount val="1"/>
                <c:pt idx="0">
                  <c:v>Almonds</c:v>
                </c:pt>
              </c:strCache>
            </c:strRef>
          </c:tx>
          <c:spPr>
            <a:ln w="31750" cap="rnd">
              <a:solidFill>
                <a:schemeClr val="accent3"/>
              </a:solidFill>
              <a:round/>
            </a:ln>
            <a:effectLst/>
          </c:spPr>
          <c:marker>
            <c:symbol val="none"/>
          </c:marker>
          <c:cat>
            <c:numRef>
              <c:f>'Crop Change Progression'!$D$4:$R$4</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extLst/>
            </c:numRef>
          </c:cat>
          <c:val>
            <c:numRef>
              <c:f>'Crop Change Progression'!$D$7:$R$7</c:f>
              <c:numCache>
                <c:formatCode>#,##0</c:formatCode>
                <c:ptCount val="15"/>
                <c:pt idx="0">
                  <c:v>8238.85</c:v>
                </c:pt>
                <c:pt idx="1">
                  <c:v>10698.000000000002</c:v>
                </c:pt>
                <c:pt idx="2">
                  <c:v>10149.669999999998</c:v>
                </c:pt>
                <c:pt idx="3">
                  <c:v>17383.660000000003</c:v>
                </c:pt>
                <c:pt idx="4">
                  <c:v>18921.880000000008</c:v>
                </c:pt>
                <c:pt idx="5">
                  <c:v>24671.370000000003</c:v>
                </c:pt>
                <c:pt idx="6">
                  <c:v>26322.360000000004</c:v>
                </c:pt>
                <c:pt idx="7">
                  <c:v>31863.610000000004</c:v>
                </c:pt>
                <c:pt idx="8">
                  <c:v>31077.069999999974</c:v>
                </c:pt>
                <c:pt idx="9">
                  <c:v>31524.949999999993</c:v>
                </c:pt>
                <c:pt idx="10">
                  <c:v>33192.979999999974</c:v>
                </c:pt>
                <c:pt idx="11">
                  <c:v>34106.769999999997</c:v>
                </c:pt>
                <c:pt idx="12">
                  <c:v>33979.65</c:v>
                </c:pt>
                <c:pt idx="13">
                  <c:v>34610.009999999987</c:v>
                </c:pt>
                <c:pt idx="14">
                  <c:v>34484.350000000006</c:v>
                </c:pt>
              </c:numCache>
              <c:extLst/>
            </c:numRef>
          </c:val>
          <c:smooth val="0"/>
          <c:extLst>
            <c:ext xmlns:c16="http://schemas.microsoft.com/office/drawing/2014/chart" uri="{C3380CC4-5D6E-409C-BE32-E72D297353CC}">
              <c16:uniqueId val="{00000002-5160-424A-B128-B5B4F03D2363}"/>
            </c:ext>
          </c:extLst>
        </c:ser>
        <c:ser>
          <c:idx val="3"/>
          <c:order val="3"/>
          <c:tx>
            <c:strRef>
              <c:f>'Crop Change Progression'!$B$8</c:f>
              <c:strCache>
                <c:ptCount val="1"/>
                <c:pt idx="0">
                  <c:v>Walnuts</c:v>
                </c:pt>
              </c:strCache>
            </c:strRef>
          </c:tx>
          <c:spPr>
            <a:ln w="31750" cap="rnd">
              <a:solidFill>
                <a:schemeClr val="accent4"/>
              </a:solidFill>
              <a:round/>
            </a:ln>
            <a:effectLst/>
          </c:spPr>
          <c:marker>
            <c:symbol val="none"/>
          </c:marker>
          <c:cat>
            <c:numRef>
              <c:f>'Crop Change Progression'!$D$4:$R$4</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extLst/>
            </c:numRef>
          </c:cat>
          <c:val>
            <c:numRef>
              <c:f>'Crop Change Progression'!$D$8:$R$8</c:f>
              <c:numCache>
                <c:formatCode>#,##0</c:formatCode>
                <c:ptCount val="15"/>
                <c:pt idx="0">
                  <c:v>3173.8599999999997</c:v>
                </c:pt>
                <c:pt idx="1">
                  <c:v>3174.13</c:v>
                </c:pt>
                <c:pt idx="2">
                  <c:v>3553.37</c:v>
                </c:pt>
                <c:pt idx="3">
                  <c:v>3578.71</c:v>
                </c:pt>
                <c:pt idx="4">
                  <c:v>3705.2699999999986</c:v>
                </c:pt>
                <c:pt idx="5">
                  <c:v>5011.5599999999977</c:v>
                </c:pt>
                <c:pt idx="6">
                  <c:v>5291.6399999999976</c:v>
                </c:pt>
                <c:pt idx="7">
                  <c:v>5317.1500000000033</c:v>
                </c:pt>
                <c:pt idx="8">
                  <c:v>5549.9700000000012</c:v>
                </c:pt>
                <c:pt idx="9">
                  <c:v>5707.3200000000033</c:v>
                </c:pt>
                <c:pt idx="10">
                  <c:v>5669.1700000000037</c:v>
                </c:pt>
                <c:pt idx="11">
                  <c:v>5683.1500000000033</c:v>
                </c:pt>
                <c:pt idx="12">
                  <c:v>5597.5499999999984</c:v>
                </c:pt>
                <c:pt idx="13">
                  <c:v>5588.6699999999992</c:v>
                </c:pt>
                <c:pt idx="14">
                  <c:v>5538.3599999999988</c:v>
                </c:pt>
              </c:numCache>
              <c:extLst/>
            </c:numRef>
          </c:val>
          <c:smooth val="0"/>
          <c:extLst>
            <c:ext xmlns:c16="http://schemas.microsoft.com/office/drawing/2014/chart" uri="{C3380CC4-5D6E-409C-BE32-E72D297353CC}">
              <c16:uniqueId val="{00000003-5160-424A-B128-B5B4F03D2363}"/>
            </c:ext>
          </c:extLst>
        </c:ser>
        <c:ser>
          <c:idx val="4"/>
          <c:order val="4"/>
          <c:tx>
            <c:strRef>
              <c:f>'Crop Change Progression'!$B$9</c:f>
              <c:strCache>
                <c:ptCount val="1"/>
                <c:pt idx="0">
                  <c:v>Rice</c:v>
                </c:pt>
              </c:strCache>
            </c:strRef>
          </c:tx>
          <c:spPr>
            <a:ln w="31750" cap="rnd">
              <a:solidFill>
                <a:schemeClr val="accent5"/>
              </a:solidFill>
              <a:round/>
            </a:ln>
            <a:effectLst/>
          </c:spPr>
          <c:marker>
            <c:symbol val="none"/>
          </c:marker>
          <c:cat>
            <c:numRef>
              <c:f>'Crop Change Progression'!$D$4:$R$4</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extLst/>
            </c:numRef>
          </c:cat>
          <c:val>
            <c:numRef>
              <c:f>'Crop Change Progression'!$D$9:$R$9</c:f>
              <c:numCache>
                <c:formatCode>#,##0</c:formatCode>
                <c:ptCount val="15"/>
                <c:pt idx="0">
                  <c:v>2882.2500000000005</c:v>
                </c:pt>
                <c:pt idx="1">
                  <c:v>2799.7100000000005</c:v>
                </c:pt>
                <c:pt idx="2">
                  <c:v>2774.65</c:v>
                </c:pt>
                <c:pt idx="3">
                  <c:v>2763.64</c:v>
                </c:pt>
                <c:pt idx="4">
                  <c:v>2763.6400000000008</c:v>
                </c:pt>
                <c:pt idx="5">
                  <c:v>1419.7000000000003</c:v>
                </c:pt>
                <c:pt idx="6">
                  <c:v>781.31000000000017</c:v>
                </c:pt>
                <c:pt idx="7">
                  <c:v>378.46999999999997</c:v>
                </c:pt>
                <c:pt idx="8">
                  <c:v>378.47</c:v>
                </c:pt>
                <c:pt idx="9">
                  <c:v>361.51</c:v>
                </c:pt>
                <c:pt idx="10">
                  <c:v>294.42</c:v>
                </c:pt>
                <c:pt idx="11">
                  <c:v>346.82</c:v>
                </c:pt>
                <c:pt idx="12">
                  <c:v>315.32</c:v>
                </c:pt>
                <c:pt idx="13">
                  <c:v>315.31999999999994</c:v>
                </c:pt>
                <c:pt idx="14">
                  <c:v>260.35000000000002</c:v>
                </c:pt>
              </c:numCache>
              <c:extLst/>
            </c:numRef>
          </c:val>
          <c:smooth val="0"/>
          <c:extLst>
            <c:ext xmlns:c16="http://schemas.microsoft.com/office/drawing/2014/chart" uri="{C3380CC4-5D6E-409C-BE32-E72D297353CC}">
              <c16:uniqueId val="{00000004-5160-424A-B128-B5B4F03D2363}"/>
            </c:ext>
          </c:extLst>
        </c:ser>
        <c:ser>
          <c:idx val="5"/>
          <c:order val="5"/>
          <c:tx>
            <c:strRef>
              <c:f>'Crop Change Progression'!$B$10</c:f>
              <c:strCache>
                <c:ptCount val="1"/>
                <c:pt idx="0">
                  <c:v>Other</c:v>
                </c:pt>
              </c:strCache>
            </c:strRef>
          </c:tx>
          <c:spPr>
            <a:ln w="31750" cap="rnd">
              <a:solidFill>
                <a:schemeClr val="accent6"/>
              </a:solidFill>
              <a:round/>
            </a:ln>
            <a:effectLst/>
          </c:spPr>
          <c:marker>
            <c:symbol val="none"/>
          </c:marker>
          <c:cat>
            <c:numRef>
              <c:f>'Crop Change Progression'!$D$4:$R$4</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extLst/>
            </c:numRef>
          </c:cat>
          <c:val>
            <c:numRef>
              <c:f>'Crop Change Progression'!$D$10:$R$10</c:f>
              <c:numCache>
                <c:formatCode>#,##0</c:formatCode>
                <c:ptCount val="15"/>
                <c:pt idx="0">
                  <c:v>1224.58</c:v>
                </c:pt>
                <c:pt idx="1">
                  <c:v>1134.58</c:v>
                </c:pt>
                <c:pt idx="2">
                  <c:v>1224.58</c:v>
                </c:pt>
                <c:pt idx="3">
                  <c:v>1104.58</c:v>
                </c:pt>
                <c:pt idx="4">
                  <c:v>1104.58</c:v>
                </c:pt>
                <c:pt idx="5">
                  <c:v>1117.2799999999997</c:v>
                </c:pt>
                <c:pt idx="6">
                  <c:v>1117.2799999999997</c:v>
                </c:pt>
                <c:pt idx="7">
                  <c:v>574.42999999999995</c:v>
                </c:pt>
                <c:pt idx="8">
                  <c:v>1155.81</c:v>
                </c:pt>
                <c:pt idx="9">
                  <c:v>1207.04</c:v>
                </c:pt>
                <c:pt idx="10">
                  <c:v>1287.71</c:v>
                </c:pt>
                <c:pt idx="11">
                  <c:v>1288.7399999999998</c:v>
                </c:pt>
                <c:pt idx="12">
                  <c:v>1224.19</c:v>
                </c:pt>
                <c:pt idx="13">
                  <c:v>1336.01</c:v>
                </c:pt>
                <c:pt idx="14">
                  <c:v>1224.19</c:v>
                </c:pt>
              </c:numCache>
              <c:extLst/>
            </c:numRef>
          </c:val>
          <c:smooth val="0"/>
          <c:extLst>
            <c:ext xmlns:c16="http://schemas.microsoft.com/office/drawing/2014/chart" uri="{C3380CC4-5D6E-409C-BE32-E72D297353CC}">
              <c16:uniqueId val="{00000005-5160-424A-B128-B5B4F03D2363}"/>
            </c:ext>
          </c:extLst>
        </c:ser>
        <c:ser>
          <c:idx val="6"/>
          <c:order val="6"/>
          <c:tx>
            <c:strRef>
              <c:f>'Crop Change Progression'!$B$11</c:f>
              <c:strCache>
                <c:ptCount val="1"/>
                <c:pt idx="0">
                  <c:v>Idle</c:v>
                </c:pt>
              </c:strCache>
            </c:strRef>
          </c:tx>
          <c:spPr>
            <a:ln w="31750" cap="rnd">
              <a:solidFill>
                <a:schemeClr val="accent1">
                  <a:lumMod val="60000"/>
                </a:schemeClr>
              </a:solidFill>
              <a:round/>
            </a:ln>
            <a:effectLst/>
          </c:spPr>
          <c:marker>
            <c:symbol val="none"/>
          </c:marker>
          <c:cat>
            <c:numRef>
              <c:f>'Crop Change Progression'!$D$4:$R$4</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extLst/>
            </c:numRef>
          </c:cat>
          <c:val>
            <c:numRef>
              <c:f>'Crop Change Progression'!$D$11:$R$11</c:f>
              <c:numCache>
                <c:formatCode>#,##0</c:formatCode>
                <c:ptCount val="15"/>
                <c:pt idx="0">
                  <c:v>1812.53</c:v>
                </c:pt>
                <c:pt idx="1">
                  <c:v>828.21999999999991</c:v>
                </c:pt>
                <c:pt idx="2">
                  <c:v>893.74</c:v>
                </c:pt>
                <c:pt idx="3">
                  <c:v>932.28</c:v>
                </c:pt>
                <c:pt idx="4">
                  <c:v>913.78000000000031</c:v>
                </c:pt>
                <c:pt idx="5">
                  <c:v>1024.4500000000003</c:v>
                </c:pt>
                <c:pt idx="6">
                  <c:v>1652.1999999999982</c:v>
                </c:pt>
                <c:pt idx="7">
                  <c:v>1518.5199999999988</c:v>
                </c:pt>
                <c:pt idx="8">
                  <c:v>2124.2899999999986</c:v>
                </c:pt>
                <c:pt idx="9">
                  <c:v>2292.2099999999987</c:v>
                </c:pt>
                <c:pt idx="10">
                  <c:v>2385.3199999999993</c:v>
                </c:pt>
                <c:pt idx="11">
                  <c:v>1950.2599999999989</c:v>
                </c:pt>
                <c:pt idx="12">
                  <c:v>3043.04</c:v>
                </c:pt>
                <c:pt idx="13">
                  <c:v>2810.46</c:v>
                </c:pt>
                <c:pt idx="14">
                  <c:v>3126.9400000000005</c:v>
                </c:pt>
              </c:numCache>
              <c:extLst/>
            </c:numRef>
          </c:val>
          <c:smooth val="0"/>
          <c:extLst>
            <c:ext xmlns:c16="http://schemas.microsoft.com/office/drawing/2014/chart" uri="{C3380CC4-5D6E-409C-BE32-E72D297353CC}">
              <c16:uniqueId val="{00000006-5160-424A-B128-B5B4F03D2363}"/>
            </c:ext>
          </c:extLst>
        </c:ser>
        <c:dLbls>
          <c:showLegendKey val="0"/>
          <c:showVal val="0"/>
          <c:showCatName val="0"/>
          <c:showSerName val="0"/>
          <c:showPercent val="0"/>
          <c:showBubbleSize val="0"/>
        </c:dLbls>
        <c:marker val="1"/>
        <c:smooth val="0"/>
        <c:axId val="2115454448"/>
        <c:axId val="2115717536"/>
      </c:lineChart>
      <c:lineChart>
        <c:grouping val="standard"/>
        <c:varyColors val="0"/>
        <c:ser>
          <c:idx val="7"/>
          <c:order val="7"/>
          <c:tx>
            <c:strRef>
              <c:f>'Crop Change Progression'!$B$12</c:f>
              <c:strCache>
                <c:ptCount val="1"/>
                <c:pt idx="0">
                  <c:v>Total</c:v>
                </c:pt>
              </c:strCache>
            </c:strRef>
          </c:tx>
          <c:spPr>
            <a:ln w="31750" cap="rnd">
              <a:solidFill>
                <a:schemeClr val="accent2">
                  <a:lumMod val="60000"/>
                </a:schemeClr>
              </a:solidFill>
              <a:round/>
            </a:ln>
            <a:effectLst/>
          </c:spPr>
          <c:marker>
            <c:symbol val="none"/>
          </c:marker>
          <c:cat>
            <c:numRef>
              <c:f>'Crop Change Progression'!$D$4:$R$4</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extLst/>
            </c:numRef>
          </c:cat>
          <c:val>
            <c:numRef>
              <c:f>'Crop Change Progression'!$D$12:$R$12</c:f>
              <c:numCache>
                <c:formatCode>#,##0</c:formatCode>
                <c:ptCount val="15"/>
                <c:pt idx="0">
                  <c:v>57068.15</c:v>
                </c:pt>
                <c:pt idx="1">
                  <c:v>57445.709999999977</c:v>
                </c:pt>
                <c:pt idx="2">
                  <c:v>57121.450000000004</c:v>
                </c:pt>
                <c:pt idx="3">
                  <c:v>64724.500000000007</c:v>
                </c:pt>
                <c:pt idx="4">
                  <c:v>65357.159999999953</c:v>
                </c:pt>
                <c:pt idx="5">
                  <c:v>68834.429999999964</c:v>
                </c:pt>
                <c:pt idx="6">
                  <c:v>69096.830000000016</c:v>
                </c:pt>
                <c:pt idx="7">
                  <c:v>69882.62999999999</c:v>
                </c:pt>
                <c:pt idx="8">
                  <c:v>69890.289999999979</c:v>
                </c:pt>
                <c:pt idx="9">
                  <c:v>70168.489999999976</c:v>
                </c:pt>
                <c:pt idx="10">
                  <c:v>70302.340000000011</c:v>
                </c:pt>
                <c:pt idx="11">
                  <c:v>70270.31000000007</c:v>
                </c:pt>
                <c:pt idx="12">
                  <c:v>70259.420000000013</c:v>
                </c:pt>
                <c:pt idx="13">
                  <c:v>70244.040000000023</c:v>
                </c:pt>
                <c:pt idx="14">
                  <c:v>70243.310000000041</c:v>
                </c:pt>
              </c:numCache>
              <c:extLst/>
            </c:numRef>
          </c:val>
          <c:smooth val="0"/>
          <c:extLst>
            <c:ext xmlns:c16="http://schemas.microsoft.com/office/drawing/2014/chart" uri="{C3380CC4-5D6E-409C-BE32-E72D297353CC}">
              <c16:uniqueId val="{00000007-5160-424A-B128-B5B4F03D2363}"/>
            </c:ext>
          </c:extLst>
        </c:ser>
        <c:dLbls>
          <c:showLegendKey val="0"/>
          <c:showVal val="0"/>
          <c:showCatName val="0"/>
          <c:showSerName val="0"/>
          <c:showPercent val="0"/>
          <c:showBubbleSize val="0"/>
        </c:dLbls>
        <c:marker val="1"/>
        <c:smooth val="0"/>
        <c:axId val="2126519632"/>
        <c:axId val="2126537584"/>
      </c:lineChart>
      <c:catAx>
        <c:axId val="211545444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2115717536"/>
        <c:crosses val="autoZero"/>
        <c:auto val="1"/>
        <c:lblAlgn val="ctr"/>
        <c:lblOffset val="100"/>
        <c:noMultiLvlLbl val="0"/>
      </c:catAx>
      <c:valAx>
        <c:axId val="2115717536"/>
        <c:scaling>
          <c:orientation val="minMax"/>
          <c:max val="3500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Crop Acres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2115454448"/>
        <c:crosses val="autoZero"/>
        <c:crossBetween val="between"/>
      </c:valAx>
      <c:valAx>
        <c:axId val="2126537584"/>
        <c:scaling>
          <c:orientation val="minMax"/>
          <c:max val="80000"/>
          <c:min val="0"/>
        </c:scaling>
        <c:delete val="0"/>
        <c:axPos val="r"/>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Total Acreage</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a:solidFill>
              <a:schemeClr val="accent4">
                <a:lumMod val="50000"/>
              </a:schemeClr>
            </a:solidFill>
          </a:ln>
          <a:effectLst>
            <a:softEdge rad="0"/>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2126519632"/>
        <c:crosses val="max"/>
        <c:crossBetween val="between"/>
        <c:minorUnit val="1000"/>
      </c:valAx>
      <c:catAx>
        <c:axId val="2126519632"/>
        <c:scaling>
          <c:orientation val="minMax"/>
        </c:scaling>
        <c:delete val="1"/>
        <c:axPos val="b"/>
        <c:numFmt formatCode="General" sourceLinked="1"/>
        <c:majorTickMark val="none"/>
        <c:minorTickMark val="none"/>
        <c:tickLblPos val="nextTo"/>
        <c:crossAx val="21265375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a:t>OID GW Pumping (15-Yr)</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2"/>
          <c:order val="12"/>
          <c:tx>
            <c:strRef>
              <c:f>Groundwater!$Q$2</c:f>
              <c:strCache>
                <c:ptCount val="1"/>
                <c:pt idx="0">
                  <c:v>Jan - Feb</c:v>
                </c:pt>
              </c:strCache>
            </c:strRef>
          </c:tx>
          <c:spPr>
            <a:solidFill>
              <a:srgbClr val="0070C0"/>
            </a:solidFill>
            <a:ln>
              <a:noFill/>
            </a:ln>
            <a:effectLst/>
          </c:spPr>
          <c:invertIfNegative val="0"/>
          <c:cat>
            <c:numRef>
              <c:f>Groundwater!$B$5:$B$19</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extLst/>
            </c:numRef>
          </c:cat>
          <c:val>
            <c:numRef>
              <c:f>Groundwater!$Q$5:$Q$19</c:f>
              <c:numCache>
                <c:formatCode>#,##0</c:formatCode>
                <c:ptCount val="15"/>
                <c:pt idx="0">
                  <c:v>0</c:v>
                </c:pt>
                <c:pt idx="1">
                  <c:v>519.5</c:v>
                </c:pt>
                <c:pt idx="2">
                  <c:v>76.8</c:v>
                </c:pt>
                <c:pt idx="3">
                  <c:v>1359.8000000000002</c:v>
                </c:pt>
                <c:pt idx="4">
                  <c:v>22.700000000000003</c:v>
                </c:pt>
                <c:pt idx="5">
                  <c:v>6.4</c:v>
                </c:pt>
                <c:pt idx="6">
                  <c:v>0</c:v>
                </c:pt>
                <c:pt idx="7">
                  <c:v>513.26874999999995</c:v>
                </c:pt>
                <c:pt idx="8">
                  <c:v>44</c:v>
                </c:pt>
                <c:pt idx="9">
                  <c:v>128.6</c:v>
                </c:pt>
                <c:pt idx="10">
                  <c:v>12.1</c:v>
                </c:pt>
                <c:pt idx="11">
                  <c:v>453.6</c:v>
                </c:pt>
                <c:pt idx="12">
                  <c:v>50.7</c:v>
                </c:pt>
                <c:pt idx="13">
                  <c:v>13.7</c:v>
                </c:pt>
                <c:pt idx="14">
                  <c:v>0</c:v>
                </c:pt>
              </c:numCache>
              <c:extLst/>
            </c:numRef>
          </c:val>
          <c:extLst>
            <c:ext xmlns:c16="http://schemas.microsoft.com/office/drawing/2014/chart" uri="{C3380CC4-5D6E-409C-BE32-E72D297353CC}">
              <c16:uniqueId val="{00000000-75CF-4286-842B-EDA8276042BE}"/>
            </c:ext>
          </c:extLst>
        </c:ser>
        <c:ser>
          <c:idx val="13"/>
          <c:order val="13"/>
          <c:tx>
            <c:strRef>
              <c:f>Groundwater!$R$2</c:f>
              <c:strCache>
                <c:ptCount val="1"/>
                <c:pt idx="0">
                  <c:v>March -Oct</c:v>
                </c:pt>
              </c:strCache>
            </c:strRef>
          </c:tx>
          <c:spPr>
            <a:solidFill>
              <a:srgbClr val="92D050"/>
            </a:solidFill>
            <a:ln>
              <a:noFill/>
            </a:ln>
            <a:effectLst/>
          </c:spPr>
          <c:invertIfNegative val="0"/>
          <c:cat>
            <c:numRef>
              <c:f>Groundwater!$B$5:$B$19</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extLst/>
            </c:numRef>
          </c:cat>
          <c:val>
            <c:numRef>
              <c:f>Groundwater!$R$5:$R$19</c:f>
              <c:numCache>
                <c:formatCode>#,##0</c:formatCode>
                <c:ptCount val="15"/>
                <c:pt idx="0">
                  <c:v>2244.2000000000003</c:v>
                </c:pt>
                <c:pt idx="1">
                  <c:v>6044.3</c:v>
                </c:pt>
                <c:pt idx="2">
                  <c:v>9951.6999999999989</c:v>
                </c:pt>
                <c:pt idx="3">
                  <c:v>16858.599999999999</c:v>
                </c:pt>
                <c:pt idx="4">
                  <c:v>12566.899999999998</c:v>
                </c:pt>
                <c:pt idx="5">
                  <c:v>3565.2</c:v>
                </c:pt>
                <c:pt idx="6">
                  <c:v>2450.8975000000009</c:v>
                </c:pt>
                <c:pt idx="7">
                  <c:v>2360.7787499999999</c:v>
                </c:pt>
                <c:pt idx="8">
                  <c:v>1642.4</c:v>
                </c:pt>
                <c:pt idx="9">
                  <c:v>1345.6</c:v>
                </c:pt>
                <c:pt idx="10">
                  <c:v>2475.5</c:v>
                </c:pt>
                <c:pt idx="11">
                  <c:v>1125.1000000000001</c:v>
                </c:pt>
                <c:pt idx="12">
                  <c:v>1309.6999999999998</c:v>
                </c:pt>
                <c:pt idx="13">
                  <c:v>1294.9000000000003</c:v>
                </c:pt>
                <c:pt idx="14">
                  <c:v>1322.5</c:v>
                </c:pt>
              </c:numCache>
              <c:extLst/>
            </c:numRef>
          </c:val>
          <c:extLst>
            <c:ext xmlns:c16="http://schemas.microsoft.com/office/drawing/2014/chart" uri="{C3380CC4-5D6E-409C-BE32-E72D297353CC}">
              <c16:uniqueId val="{00000001-75CF-4286-842B-EDA8276042BE}"/>
            </c:ext>
          </c:extLst>
        </c:ser>
        <c:ser>
          <c:idx val="14"/>
          <c:order val="14"/>
          <c:tx>
            <c:strRef>
              <c:f>Groundwater!$S$2</c:f>
              <c:strCache>
                <c:ptCount val="1"/>
                <c:pt idx="0">
                  <c:v>Nov - Dec</c:v>
                </c:pt>
              </c:strCache>
            </c:strRef>
          </c:tx>
          <c:spPr>
            <a:solidFill>
              <a:schemeClr val="tx1"/>
            </a:solidFill>
            <a:ln>
              <a:noFill/>
            </a:ln>
            <a:effectLst/>
          </c:spPr>
          <c:invertIfNegative val="0"/>
          <c:cat>
            <c:numRef>
              <c:f>Groundwater!$B$5:$B$19</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extLst/>
            </c:numRef>
          </c:cat>
          <c:val>
            <c:numRef>
              <c:f>Groundwater!$S$5:$S$19</c:f>
              <c:numCache>
                <c:formatCode>#,##0</c:formatCode>
                <c:ptCount val="15"/>
                <c:pt idx="0">
                  <c:v>66.300000000000011</c:v>
                </c:pt>
                <c:pt idx="1">
                  <c:v>70.5</c:v>
                </c:pt>
                <c:pt idx="2">
                  <c:v>83.8</c:v>
                </c:pt>
                <c:pt idx="3">
                  <c:v>79.8</c:v>
                </c:pt>
                <c:pt idx="4">
                  <c:v>0</c:v>
                </c:pt>
                <c:pt idx="5">
                  <c:v>5.7</c:v>
                </c:pt>
                <c:pt idx="6">
                  <c:v>0</c:v>
                </c:pt>
                <c:pt idx="7">
                  <c:v>0</c:v>
                </c:pt>
                <c:pt idx="8">
                  <c:v>0</c:v>
                </c:pt>
                <c:pt idx="9">
                  <c:v>7.7</c:v>
                </c:pt>
                <c:pt idx="10">
                  <c:v>0</c:v>
                </c:pt>
                <c:pt idx="11">
                  <c:v>0</c:v>
                </c:pt>
                <c:pt idx="12">
                  <c:v>0</c:v>
                </c:pt>
                <c:pt idx="13">
                  <c:v>0</c:v>
                </c:pt>
                <c:pt idx="14">
                  <c:v>0</c:v>
                </c:pt>
              </c:numCache>
              <c:extLst/>
            </c:numRef>
          </c:val>
          <c:extLst>
            <c:ext xmlns:c16="http://schemas.microsoft.com/office/drawing/2014/chart" uri="{C3380CC4-5D6E-409C-BE32-E72D297353CC}">
              <c16:uniqueId val="{00000002-75CF-4286-842B-EDA8276042BE}"/>
            </c:ext>
          </c:extLst>
        </c:ser>
        <c:dLbls>
          <c:showLegendKey val="0"/>
          <c:showVal val="0"/>
          <c:showCatName val="0"/>
          <c:showSerName val="0"/>
          <c:showPercent val="0"/>
          <c:showBubbleSize val="0"/>
        </c:dLbls>
        <c:gapWidth val="150"/>
        <c:overlap val="100"/>
        <c:axId val="855506624"/>
        <c:axId val="855509576"/>
        <c:extLst>
          <c:ext xmlns:c15="http://schemas.microsoft.com/office/drawing/2012/chart" uri="{02D57815-91ED-43cb-92C2-25804820EDAC}">
            <c15:filteredBarSeries>
              <c15:ser>
                <c:idx val="0"/>
                <c:order val="0"/>
                <c:tx>
                  <c:strRef>
                    <c:extLst>
                      <c:ext uri="{02D57815-91ED-43cb-92C2-25804820EDAC}">
                        <c15:formulaRef>
                          <c15:sqref>Groundwater!$C$2</c15:sqref>
                        </c15:formulaRef>
                      </c:ext>
                    </c:extLst>
                    <c:strCache>
                      <c:ptCount val="1"/>
                      <c:pt idx="0">
                        <c:v>JAN.</c:v>
                      </c:pt>
                    </c:strCache>
                  </c:strRef>
                </c:tx>
                <c:spPr>
                  <a:solidFill>
                    <a:schemeClr val="accent1"/>
                  </a:solidFill>
                  <a:ln>
                    <a:noFill/>
                  </a:ln>
                  <a:effectLst/>
                </c:spPr>
                <c:invertIfNegative val="0"/>
                <c:cat>
                  <c:numRef>
                    <c:extLst>
                      <c:ext uri="{02D57815-91ED-43cb-92C2-25804820EDAC}">
                        <c15:formulaRef>
                          <c15:sqref>Groundwater!$B$5:$B$19</c15:sqref>
                        </c15:formulaRef>
                      </c:ext>
                    </c:extLst>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extLst>
                      <c:ext uri="{02D57815-91ED-43cb-92C2-25804820EDAC}">
                        <c15:formulaRef>
                          <c15:sqref>Groundwater!$C$5:$C$16</c15:sqref>
                        </c15:formulaRef>
                      </c:ext>
                    </c:extLst>
                    <c:numCache>
                      <c:formatCode>#,##0</c:formatCode>
                      <c:ptCount val="12"/>
                      <c:pt idx="0">
                        <c:v>0</c:v>
                      </c:pt>
                      <c:pt idx="1">
                        <c:v>381.39999999999992</c:v>
                      </c:pt>
                      <c:pt idx="2">
                        <c:v>0</c:v>
                      </c:pt>
                      <c:pt idx="3">
                        <c:v>1068.2</c:v>
                      </c:pt>
                      <c:pt idx="4">
                        <c:v>0</c:v>
                      </c:pt>
                      <c:pt idx="5">
                        <c:v>0</c:v>
                      </c:pt>
                      <c:pt idx="6">
                        <c:v>0</c:v>
                      </c:pt>
                      <c:pt idx="7">
                        <c:v>35.968750000000057</c:v>
                      </c:pt>
                      <c:pt idx="8">
                        <c:v>0</c:v>
                      </c:pt>
                      <c:pt idx="9">
                        <c:v>0</c:v>
                      </c:pt>
                      <c:pt idx="10">
                        <c:v>0</c:v>
                      </c:pt>
                      <c:pt idx="11" formatCode="#,##0.0">
                        <c:v>0</c:v>
                      </c:pt>
                    </c:numCache>
                  </c:numRef>
                </c:val>
                <c:extLst>
                  <c:ext xmlns:c16="http://schemas.microsoft.com/office/drawing/2014/chart" uri="{C3380CC4-5D6E-409C-BE32-E72D297353CC}">
                    <c16:uniqueId val="{00000003-75CF-4286-842B-EDA8276042B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Groundwater!$D$2</c15:sqref>
                        </c15:formulaRef>
                      </c:ext>
                    </c:extLst>
                    <c:strCache>
                      <c:ptCount val="1"/>
                      <c:pt idx="0">
                        <c:v>FEB.</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Groundwater!$B$5:$B$19</c15:sqref>
                        </c15:formulaRef>
                      </c:ext>
                    </c:extLst>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extLst xmlns:c15="http://schemas.microsoft.com/office/drawing/2012/chart">
                      <c:ext xmlns:c15="http://schemas.microsoft.com/office/drawing/2012/chart" uri="{02D57815-91ED-43cb-92C2-25804820EDAC}">
                        <c15:formulaRef>
                          <c15:sqref>Groundwater!$D$5:$D$16</c15:sqref>
                        </c15:formulaRef>
                      </c:ext>
                    </c:extLst>
                    <c:numCache>
                      <c:formatCode>#,##0</c:formatCode>
                      <c:ptCount val="12"/>
                      <c:pt idx="0">
                        <c:v>0</c:v>
                      </c:pt>
                      <c:pt idx="1">
                        <c:v>138.10000000000002</c:v>
                      </c:pt>
                      <c:pt idx="2">
                        <c:v>76.8</c:v>
                      </c:pt>
                      <c:pt idx="3">
                        <c:v>291.60000000000008</c:v>
                      </c:pt>
                      <c:pt idx="4">
                        <c:v>22.700000000000003</c:v>
                      </c:pt>
                      <c:pt idx="5">
                        <c:v>6.4</c:v>
                      </c:pt>
                      <c:pt idx="6">
                        <c:v>0</c:v>
                      </c:pt>
                      <c:pt idx="7">
                        <c:v>477.29999999999995</c:v>
                      </c:pt>
                      <c:pt idx="8">
                        <c:v>44</c:v>
                      </c:pt>
                      <c:pt idx="9">
                        <c:v>128.6</c:v>
                      </c:pt>
                      <c:pt idx="10">
                        <c:v>12.1</c:v>
                      </c:pt>
                      <c:pt idx="11" formatCode="#,##0.0">
                        <c:v>453.6</c:v>
                      </c:pt>
                    </c:numCache>
                  </c:numRef>
                </c:val>
                <c:extLst xmlns:c15="http://schemas.microsoft.com/office/drawing/2012/chart">
                  <c:ext xmlns:c16="http://schemas.microsoft.com/office/drawing/2014/chart" uri="{C3380CC4-5D6E-409C-BE32-E72D297353CC}">
                    <c16:uniqueId val="{00000004-75CF-4286-842B-EDA8276042B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Groundwater!$E$2</c15:sqref>
                        </c15:formulaRef>
                      </c:ext>
                    </c:extLst>
                    <c:strCache>
                      <c:ptCount val="1"/>
                      <c:pt idx="0">
                        <c:v>MAR.</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Groundwater!$B$5:$B$19</c15:sqref>
                        </c15:formulaRef>
                      </c:ext>
                    </c:extLst>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extLst xmlns:c15="http://schemas.microsoft.com/office/drawing/2012/chart">
                      <c:ext xmlns:c15="http://schemas.microsoft.com/office/drawing/2012/chart" uri="{02D57815-91ED-43cb-92C2-25804820EDAC}">
                        <c15:formulaRef>
                          <c15:sqref>Groundwater!$E$5:$E$16</c15:sqref>
                        </c15:formulaRef>
                      </c:ext>
                    </c:extLst>
                    <c:numCache>
                      <c:formatCode>#,##0</c:formatCode>
                      <c:ptCount val="12"/>
                      <c:pt idx="0">
                        <c:v>64.5</c:v>
                      </c:pt>
                      <c:pt idx="1">
                        <c:v>1201.1000000000001</c:v>
                      </c:pt>
                      <c:pt idx="2">
                        <c:v>291.79999999999995</c:v>
                      </c:pt>
                      <c:pt idx="3">
                        <c:v>1006.2999999999998</c:v>
                      </c:pt>
                      <c:pt idx="4">
                        <c:v>1153.8</c:v>
                      </c:pt>
                      <c:pt idx="5">
                        <c:v>0</c:v>
                      </c:pt>
                      <c:pt idx="6">
                        <c:v>0</c:v>
                      </c:pt>
                      <c:pt idx="7">
                        <c:v>57.402500000000558</c:v>
                      </c:pt>
                      <c:pt idx="8">
                        <c:v>0</c:v>
                      </c:pt>
                      <c:pt idx="9">
                        <c:v>112.1</c:v>
                      </c:pt>
                      <c:pt idx="10">
                        <c:v>55.1</c:v>
                      </c:pt>
                      <c:pt idx="11" formatCode="#,##0.0">
                        <c:v>73.900000000000006</c:v>
                      </c:pt>
                    </c:numCache>
                  </c:numRef>
                </c:val>
                <c:extLst xmlns:c15="http://schemas.microsoft.com/office/drawing/2012/chart">
                  <c:ext xmlns:c16="http://schemas.microsoft.com/office/drawing/2014/chart" uri="{C3380CC4-5D6E-409C-BE32-E72D297353CC}">
                    <c16:uniqueId val="{00000005-75CF-4286-842B-EDA8276042B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Groundwater!$F$2</c15:sqref>
                        </c15:formulaRef>
                      </c:ext>
                    </c:extLst>
                    <c:strCache>
                      <c:ptCount val="1"/>
                      <c:pt idx="0">
                        <c:v>APR.</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Groundwater!$B$5:$B$19</c15:sqref>
                        </c15:formulaRef>
                      </c:ext>
                    </c:extLst>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extLst xmlns:c15="http://schemas.microsoft.com/office/drawing/2012/chart">
                      <c:ext xmlns:c15="http://schemas.microsoft.com/office/drawing/2012/chart" uri="{02D57815-91ED-43cb-92C2-25804820EDAC}">
                        <c15:formulaRef>
                          <c15:sqref>Groundwater!$F$5:$F$16</c15:sqref>
                        </c15:formulaRef>
                      </c:ext>
                    </c:extLst>
                    <c:numCache>
                      <c:formatCode>#,##0</c:formatCode>
                      <c:ptCount val="12"/>
                      <c:pt idx="0">
                        <c:v>22.7</c:v>
                      </c:pt>
                      <c:pt idx="1">
                        <c:v>414.2999999999999</c:v>
                      </c:pt>
                      <c:pt idx="2">
                        <c:v>362.5</c:v>
                      </c:pt>
                      <c:pt idx="3">
                        <c:v>1333.6</c:v>
                      </c:pt>
                      <c:pt idx="4">
                        <c:v>1743.3000000000002</c:v>
                      </c:pt>
                      <c:pt idx="5">
                        <c:v>0</c:v>
                      </c:pt>
                      <c:pt idx="6">
                        <c:v>47.8</c:v>
                      </c:pt>
                      <c:pt idx="7">
                        <c:v>60.099999999999994</c:v>
                      </c:pt>
                      <c:pt idx="8">
                        <c:v>82.000000000000014</c:v>
                      </c:pt>
                      <c:pt idx="9">
                        <c:v>104</c:v>
                      </c:pt>
                      <c:pt idx="10">
                        <c:v>617.19999999999993</c:v>
                      </c:pt>
                      <c:pt idx="11" formatCode="#,##0.0">
                        <c:v>52.9</c:v>
                      </c:pt>
                    </c:numCache>
                  </c:numRef>
                </c:val>
                <c:extLst xmlns:c15="http://schemas.microsoft.com/office/drawing/2012/chart">
                  <c:ext xmlns:c16="http://schemas.microsoft.com/office/drawing/2014/chart" uri="{C3380CC4-5D6E-409C-BE32-E72D297353CC}">
                    <c16:uniqueId val="{00000006-75CF-4286-842B-EDA8276042B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Groundwater!$G$2</c15:sqref>
                        </c15:formulaRef>
                      </c:ext>
                    </c:extLst>
                    <c:strCache>
                      <c:ptCount val="1"/>
                      <c:pt idx="0">
                        <c:v>MAY</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Groundwater!$B$5:$B$19</c15:sqref>
                        </c15:formulaRef>
                      </c:ext>
                    </c:extLst>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extLst xmlns:c15="http://schemas.microsoft.com/office/drawing/2012/chart">
                      <c:ext xmlns:c15="http://schemas.microsoft.com/office/drawing/2012/chart" uri="{02D57815-91ED-43cb-92C2-25804820EDAC}">
                        <c15:formulaRef>
                          <c15:sqref>Groundwater!$G$5:$G$16</c15:sqref>
                        </c15:formulaRef>
                      </c:ext>
                    </c:extLst>
                    <c:numCache>
                      <c:formatCode>#,##0</c:formatCode>
                      <c:ptCount val="12"/>
                      <c:pt idx="0">
                        <c:v>302.10000000000002</c:v>
                      </c:pt>
                      <c:pt idx="1">
                        <c:v>833</c:v>
                      </c:pt>
                      <c:pt idx="2">
                        <c:v>1748.8000000000004</c:v>
                      </c:pt>
                      <c:pt idx="3">
                        <c:v>2451.2000000000007</c:v>
                      </c:pt>
                      <c:pt idx="4">
                        <c:v>2518.3000000000002</c:v>
                      </c:pt>
                      <c:pt idx="5">
                        <c:v>793.79999999999984</c:v>
                      </c:pt>
                      <c:pt idx="6">
                        <c:v>526.00000000000011</c:v>
                      </c:pt>
                      <c:pt idx="7">
                        <c:v>600.59999999999991</c:v>
                      </c:pt>
                      <c:pt idx="8">
                        <c:v>177.79999999999995</c:v>
                      </c:pt>
                      <c:pt idx="9">
                        <c:v>252.1</c:v>
                      </c:pt>
                      <c:pt idx="10">
                        <c:v>1021.5000000000001</c:v>
                      </c:pt>
                      <c:pt idx="11" formatCode="#,##0.0">
                        <c:v>222.3</c:v>
                      </c:pt>
                    </c:numCache>
                  </c:numRef>
                </c:val>
                <c:extLst xmlns:c15="http://schemas.microsoft.com/office/drawing/2012/chart">
                  <c:ext xmlns:c16="http://schemas.microsoft.com/office/drawing/2014/chart" uri="{C3380CC4-5D6E-409C-BE32-E72D297353CC}">
                    <c16:uniqueId val="{00000007-75CF-4286-842B-EDA8276042BE}"/>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Groundwater!$H$2</c15:sqref>
                        </c15:formulaRef>
                      </c:ext>
                    </c:extLst>
                    <c:strCache>
                      <c:ptCount val="1"/>
                      <c:pt idx="0">
                        <c:v>JUNE</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Groundwater!$B$5:$B$19</c15:sqref>
                        </c15:formulaRef>
                      </c:ext>
                    </c:extLst>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extLst xmlns:c15="http://schemas.microsoft.com/office/drawing/2012/chart">
                      <c:ext xmlns:c15="http://schemas.microsoft.com/office/drawing/2012/chart" uri="{02D57815-91ED-43cb-92C2-25804820EDAC}">
                        <c15:formulaRef>
                          <c15:sqref>Groundwater!$H$5:$H$16</c15:sqref>
                        </c15:formulaRef>
                      </c:ext>
                    </c:extLst>
                    <c:numCache>
                      <c:formatCode>#,##0</c:formatCode>
                      <c:ptCount val="12"/>
                      <c:pt idx="0">
                        <c:v>420.9</c:v>
                      </c:pt>
                      <c:pt idx="1">
                        <c:v>727.1</c:v>
                      </c:pt>
                      <c:pt idx="2">
                        <c:v>2713.2999999999997</c:v>
                      </c:pt>
                      <c:pt idx="3">
                        <c:v>3082.1000000000004</c:v>
                      </c:pt>
                      <c:pt idx="4">
                        <c:v>2880.3999999999996</c:v>
                      </c:pt>
                      <c:pt idx="5">
                        <c:v>531.00000000000011</c:v>
                      </c:pt>
                      <c:pt idx="6">
                        <c:v>221.40000000000003</c:v>
                      </c:pt>
                      <c:pt idx="7">
                        <c:v>343.24583333333345</c:v>
                      </c:pt>
                      <c:pt idx="8">
                        <c:v>319.2</c:v>
                      </c:pt>
                      <c:pt idx="9">
                        <c:v>303.8</c:v>
                      </c:pt>
                      <c:pt idx="10">
                        <c:v>325.3</c:v>
                      </c:pt>
                      <c:pt idx="11" formatCode="#,##0.0">
                        <c:v>276.60000000000002</c:v>
                      </c:pt>
                    </c:numCache>
                  </c:numRef>
                </c:val>
                <c:extLst xmlns:c15="http://schemas.microsoft.com/office/drawing/2012/chart">
                  <c:ext xmlns:c16="http://schemas.microsoft.com/office/drawing/2014/chart" uri="{C3380CC4-5D6E-409C-BE32-E72D297353CC}">
                    <c16:uniqueId val="{00000008-75CF-4286-842B-EDA8276042B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Groundwater!$I$2</c15:sqref>
                        </c15:formulaRef>
                      </c:ext>
                    </c:extLst>
                    <c:strCache>
                      <c:ptCount val="1"/>
                      <c:pt idx="0">
                        <c:v>JULY</c:v>
                      </c:pt>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Groundwater!$B$5:$B$19</c15:sqref>
                        </c15:formulaRef>
                      </c:ext>
                    </c:extLst>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extLst xmlns:c15="http://schemas.microsoft.com/office/drawing/2012/chart">
                      <c:ext xmlns:c15="http://schemas.microsoft.com/office/drawing/2012/chart" uri="{02D57815-91ED-43cb-92C2-25804820EDAC}">
                        <c15:formulaRef>
                          <c15:sqref>Groundwater!$I$5:$I$16</c15:sqref>
                        </c15:formulaRef>
                      </c:ext>
                    </c:extLst>
                    <c:numCache>
                      <c:formatCode>#,##0</c:formatCode>
                      <c:ptCount val="12"/>
                      <c:pt idx="0">
                        <c:v>417</c:v>
                      </c:pt>
                      <c:pt idx="1">
                        <c:v>1403.8999999999996</c:v>
                      </c:pt>
                      <c:pt idx="2">
                        <c:v>2162.6000000000004</c:v>
                      </c:pt>
                      <c:pt idx="3">
                        <c:v>2898.5</c:v>
                      </c:pt>
                      <c:pt idx="4">
                        <c:v>1921.0000000000002</c:v>
                      </c:pt>
                      <c:pt idx="5">
                        <c:v>780.10000000000014</c:v>
                      </c:pt>
                      <c:pt idx="6">
                        <c:v>751.84458333333305</c:v>
                      </c:pt>
                      <c:pt idx="7">
                        <c:v>588.62833333333356</c:v>
                      </c:pt>
                      <c:pt idx="8">
                        <c:v>461.79999999999995</c:v>
                      </c:pt>
                      <c:pt idx="9">
                        <c:v>335</c:v>
                      </c:pt>
                      <c:pt idx="10">
                        <c:v>188.1</c:v>
                      </c:pt>
                      <c:pt idx="11" formatCode="#,##0.0">
                        <c:v>306.60000000000002</c:v>
                      </c:pt>
                    </c:numCache>
                  </c:numRef>
                </c:val>
                <c:extLst xmlns:c15="http://schemas.microsoft.com/office/drawing/2012/chart">
                  <c:ext xmlns:c16="http://schemas.microsoft.com/office/drawing/2014/chart" uri="{C3380CC4-5D6E-409C-BE32-E72D297353CC}">
                    <c16:uniqueId val="{00000009-75CF-4286-842B-EDA8276042BE}"/>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Groundwater!$J$2</c15:sqref>
                        </c15:formulaRef>
                      </c:ext>
                    </c:extLst>
                    <c:strCache>
                      <c:ptCount val="1"/>
                      <c:pt idx="0">
                        <c:v>AUG.</c:v>
                      </c:pt>
                    </c:strCache>
                  </c:strRef>
                </c:tx>
                <c:spPr>
                  <a:solidFill>
                    <a:schemeClr val="accent2">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Groundwater!$B$5:$B$19</c15:sqref>
                        </c15:formulaRef>
                      </c:ext>
                    </c:extLst>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extLst xmlns:c15="http://schemas.microsoft.com/office/drawing/2012/chart">
                      <c:ext xmlns:c15="http://schemas.microsoft.com/office/drawing/2012/chart" uri="{02D57815-91ED-43cb-92C2-25804820EDAC}">
                        <c15:formulaRef>
                          <c15:sqref>Groundwater!$J$5:$J$16</c15:sqref>
                        </c15:formulaRef>
                      </c:ext>
                    </c:extLst>
                    <c:numCache>
                      <c:formatCode>#,##0</c:formatCode>
                      <c:ptCount val="12"/>
                      <c:pt idx="0">
                        <c:v>672.90000000000009</c:v>
                      </c:pt>
                      <c:pt idx="1">
                        <c:v>921.00000000000011</c:v>
                      </c:pt>
                      <c:pt idx="2">
                        <c:v>1723.8999999999999</c:v>
                      </c:pt>
                      <c:pt idx="3">
                        <c:v>2717.8</c:v>
                      </c:pt>
                      <c:pt idx="4">
                        <c:v>1674</c:v>
                      </c:pt>
                      <c:pt idx="5">
                        <c:v>1177.0999999999997</c:v>
                      </c:pt>
                      <c:pt idx="6">
                        <c:v>472.08875000000103</c:v>
                      </c:pt>
                      <c:pt idx="7">
                        <c:v>443.70208333333278</c:v>
                      </c:pt>
                      <c:pt idx="8">
                        <c:v>416.1</c:v>
                      </c:pt>
                      <c:pt idx="9">
                        <c:v>115</c:v>
                      </c:pt>
                      <c:pt idx="10">
                        <c:v>124.7</c:v>
                      </c:pt>
                      <c:pt idx="11" formatCode="#,##0.0">
                        <c:v>103.3</c:v>
                      </c:pt>
                    </c:numCache>
                  </c:numRef>
                </c:val>
                <c:extLst xmlns:c15="http://schemas.microsoft.com/office/drawing/2012/chart">
                  <c:ext xmlns:c16="http://schemas.microsoft.com/office/drawing/2014/chart" uri="{C3380CC4-5D6E-409C-BE32-E72D297353CC}">
                    <c16:uniqueId val="{0000000A-75CF-4286-842B-EDA8276042BE}"/>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Groundwater!$K$2</c15:sqref>
                        </c15:formulaRef>
                      </c:ext>
                    </c:extLst>
                    <c:strCache>
                      <c:ptCount val="1"/>
                      <c:pt idx="0">
                        <c:v>SEPT.</c:v>
                      </c:pt>
                    </c:strCache>
                  </c:strRef>
                </c:tx>
                <c:spPr>
                  <a:solidFill>
                    <a:schemeClr val="accent3">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Groundwater!$B$5:$B$19</c15:sqref>
                        </c15:formulaRef>
                      </c:ext>
                    </c:extLst>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extLst xmlns:c15="http://schemas.microsoft.com/office/drawing/2012/chart">
                      <c:ext xmlns:c15="http://schemas.microsoft.com/office/drawing/2012/chart" uri="{02D57815-91ED-43cb-92C2-25804820EDAC}">
                        <c15:formulaRef>
                          <c15:sqref>Groundwater!$K$5:$K$16</c15:sqref>
                        </c15:formulaRef>
                      </c:ext>
                    </c:extLst>
                    <c:numCache>
                      <c:formatCode>#,##0</c:formatCode>
                      <c:ptCount val="12"/>
                      <c:pt idx="0">
                        <c:v>264.7</c:v>
                      </c:pt>
                      <c:pt idx="1">
                        <c:v>409.30000000000007</c:v>
                      </c:pt>
                      <c:pt idx="2">
                        <c:v>778.40000000000009</c:v>
                      </c:pt>
                      <c:pt idx="3">
                        <c:v>2609.1</c:v>
                      </c:pt>
                      <c:pt idx="4">
                        <c:v>585.29999999999995</c:v>
                      </c:pt>
                      <c:pt idx="5">
                        <c:v>168.19999999999996</c:v>
                      </c:pt>
                      <c:pt idx="6">
                        <c:v>332.33125000000041</c:v>
                      </c:pt>
                      <c:pt idx="7">
                        <c:v>210.7</c:v>
                      </c:pt>
                      <c:pt idx="8">
                        <c:v>143.9</c:v>
                      </c:pt>
                      <c:pt idx="9">
                        <c:v>71.8</c:v>
                      </c:pt>
                      <c:pt idx="10">
                        <c:v>131.6</c:v>
                      </c:pt>
                      <c:pt idx="11" formatCode="#,##0.0">
                        <c:v>89.5</c:v>
                      </c:pt>
                    </c:numCache>
                  </c:numRef>
                </c:val>
                <c:extLst xmlns:c15="http://schemas.microsoft.com/office/drawing/2012/chart">
                  <c:ext xmlns:c16="http://schemas.microsoft.com/office/drawing/2014/chart" uri="{C3380CC4-5D6E-409C-BE32-E72D297353CC}">
                    <c16:uniqueId val="{0000000B-75CF-4286-842B-EDA8276042BE}"/>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Groundwater!$L$2</c15:sqref>
                        </c15:formulaRef>
                      </c:ext>
                    </c:extLst>
                    <c:strCache>
                      <c:ptCount val="1"/>
                      <c:pt idx="0">
                        <c:v>OCT.</c:v>
                      </c:pt>
                    </c:strCache>
                  </c:strRef>
                </c:tx>
                <c:spPr>
                  <a:solidFill>
                    <a:schemeClr val="accent4">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Groundwater!$B$5:$B$19</c15:sqref>
                        </c15:formulaRef>
                      </c:ext>
                    </c:extLst>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extLst xmlns:c15="http://schemas.microsoft.com/office/drawing/2012/chart">
                      <c:ext xmlns:c15="http://schemas.microsoft.com/office/drawing/2012/chart" uri="{02D57815-91ED-43cb-92C2-25804820EDAC}">
                        <c15:formulaRef>
                          <c15:sqref>Groundwater!$L$5:$L$16</c15:sqref>
                        </c15:formulaRef>
                      </c:ext>
                    </c:extLst>
                    <c:numCache>
                      <c:formatCode>#,##0</c:formatCode>
                      <c:ptCount val="12"/>
                      <c:pt idx="0">
                        <c:v>79.399999999999991</c:v>
                      </c:pt>
                      <c:pt idx="1">
                        <c:v>134.60000000000002</c:v>
                      </c:pt>
                      <c:pt idx="2">
                        <c:v>170.39999999999995</c:v>
                      </c:pt>
                      <c:pt idx="3">
                        <c:v>760</c:v>
                      </c:pt>
                      <c:pt idx="4">
                        <c:v>90.8</c:v>
                      </c:pt>
                      <c:pt idx="5">
                        <c:v>114.99999999999999</c:v>
                      </c:pt>
                      <c:pt idx="6">
                        <c:v>99.432916666666799</c:v>
                      </c:pt>
                      <c:pt idx="7">
                        <c:v>56.4</c:v>
                      </c:pt>
                      <c:pt idx="8">
                        <c:v>41.6</c:v>
                      </c:pt>
                      <c:pt idx="9">
                        <c:v>51.8</c:v>
                      </c:pt>
                      <c:pt idx="10">
                        <c:v>12</c:v>
                      </c:pt>
                      <c:pt idx="11" formatCode="#,##0.0">
                        <c:v>0</c:v>
                      </c:pt>
                    </c:numCache>
                  </c:numRef>
                </c:val>
                <c:extLst xmlns:c15="http://schemas.microsoft.com/office/drawing/2012/chart">
                  <c:ext xmlns:c16="http://schemas.microsoft.com/office/drawing/2014/chart" uri="{C3380CC4-5D6E-409C-BE32-E72D297353CC}">
                    <c16:uniqueId val="{0000000C-75CF-4286-842B-EDA8276042BE}"/>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Groundwater!$M$2</c15:sqref>
                        </c15:formulaRef>
                      </c:ext>
                    </c:extLst>
                    <c:strCache>
                      <c:ptCount val="1"/>
                      <c:pt idx="0">
                        <c:v>NOV.</c:v>
                      </c:pt>
                    </c:strCache>
                  </c:strRef>
                </c:tx>
                <c:spPr>
                  <a:solidFill>
                    <a:schemeClr val="accent5">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Groundwater!$B$5:$B$19</c15:sqref>
                        </c15:formulaRef>
                      </c:ext>
                    </c:extLst>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extLst xmlns:c15="http://schemas.microsoft.com/office/drawing/2012/chart">
                      <c:ext xmlns:c15="http://schemas.microsoft.com/office/drawing/2012/chart" uri="{02D57815-91ED-43cb-92C2-25804820EDAC}">
                        <c15:formulaRef>
                          <c15:sqref>Groundwater!$M$5:$M$16</c15:sqref>
                        </c15:formulaRef>
                      </c:ext>
                    </c:extLst>
                    <c:numCache>
                      <c:formatCode>#,##0</c:formatCode>
                      <c:ptCount val="12"/>
                      <c:pt idx="0">
                        <c:v>30.6</c:v>
                      </c:pt>
                      <c:pt idx="1">
                        <c:v>70.5</c:v>
                      </c:pt>
                      <c:pt idx="2">
                        <c:v>83.8</c:v>
                      </c:pt>
                      <c:pt idx="3">
                        <c:v>76.7</c:v>
                      </c:pt>
                      <c:pt idx="4">
                        <c:v>0</c:v>
                      </c:pt>
                      <c:pt idx="5">
                        <c:v>0</c:v>
                      </c:pt>
                      <c:pt idx="6">
                        <c:v>0</c:v>
                      </c:pt>
                      <c:pt idx="7">
                        <c:v>0</c:v>
                      </c:pt>
                      <c:pt idx="8">
                        <c:v>0</c:v>
                      </c:pt>
                      <c:pt idx="9">
                        <c:v>7.7</c:v>
                      </c:pt>
                      <c:pt idx="10">
                        <c:v>0</c:v>
                      </c:pt>
                      <c:pt idx="11" formatCode="#,##0.0">
                        <c:v>0</c:v>
                      </c:pt>
                    </c:numCache>
                  </c:numRef>
                </c:val>
                <c:extLst xmlns:c15="http://schemas.microsoft.com/office/drawing/2012/chart">
                  <c:ext xmlns:c16="http://schemas.microsoft.com/office/drawing/2014/chart" uri="{C3380CC4-5D6E-409C-BE32-E72D297353CC}">
                    <c16:uniqueId val="{0000000D-75CF-4286-842B-EDA8276042BE}"/>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Groundwater!$N$2</c15:sqref>
                        </c15:formulaRef>
                      </c:ext>
                    </c:extLst>
                    <c:strCache>
                      <c:ptCount val="1"/>
                      <c:pt idx="0">
                        <c:v>DEC.</c:v>
                      </c:pt>
                    </c:strCache>
                  </c:strRef>
                </c:tx>
                <c:spPr>
                  <a:solidFill>
                    <a:schemeClr val="accent6">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Groundwater!$B$5:$B$19</c15:sqref>
                        </c15:formulaRef>
                      </c:ext>
                    </c:extLst>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extLst xmlns:c15="http://schemas.microsoft.com/office/drawing/2012/chart">
                      <c:ext xmlns:c15="http://schemas.microsoft.com/office/drawing/2012/chart" uri="{02D57815-91ED-43cb-92C2-25804820EDAC}">
                        <c15:formulaRef>
                          <c15:sqref>Groundwater!$N$5:$N$16</c15:sqref>
                        </c15:formulaRef>
                      </c:ext>
                    </c:extLst>
                    <c:numCache>
                      <c:formatCode>#,##0</c:formatCode>
                      <c:ptCount val="12"/>
                      <c:pt idx="0">
                        <c:v>35.700000000000003</c:v>
                      </c:pt>
                      <c:pt idx="1">
                        <c:v>0</c:v>
                      </c:pt>
                      <c:pt idx="2">
                        <c:v>0</c:v>
                      </c:pt>
                      <c:pt idx="3">
                        <c:v>3.1</c:v>
                      </c:pt>
                      <c:pt idx="4">
                        <c:v>0</c:v>
                      </c:pt>
                      <c:pt idx="5">
                        <c:v>5.7</c:v>
                      </c:pt>
                      <c:pt idx="6">
                        <c:v>0</c:v>
                      </c:pt>
                      <c:pt idx="7">
                        <c:v>0</c:v>
                      </c:pt>
                      <c:pt idx="8">
                        <c:v>0</c:v>
                      </c:pt>
                      <c:pt idx="9">
                        <c:v>0</c:v>
                      </c:pt>
                      <c:pt idx="10">
                        <c:v>0</c:v>
                      </c:pt>
                      <c:pt idx="11" formatCode="#,##0.0">
                        <c:v>0</c:v>
                      </c:pt>
                    </c:numCache>
                  </c:numRef>
                </c:val>
                <c:extLst xmlns:c15="http://schemas.microsoft.com/office/drawing/2012/chart">
                  <c:ext xmlns:c16="http://schemas.microsoft.com/office/drawing/2014/chart" uri="{C3380CC4-5D6E-409C-BE32-E72D297353CC}">
                    <c16:uniqueId val="{0000000E-75CF-4286-842B-EDA8276042BE}"/>
                  </c:ext>
                </c:extLst>
              </c15:ser>
            </c15:filteredBarSeries>
          </c:ext>
        </c:extLst>
      </c:barChart>
      <c:catAx>
        <c:axId val="85550662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b="1"/>
                  <a:t>Year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55509576"/>
        <c:crosses val="autoZero"/>
        <c:auto val="1"/>
        <c:lblAlgn val="ctr"/>
        <c:lblOffset val="100"/>
        <c:noMultiLvlLbl val="0"/>
      </c:catAx>
      <c:valAx>
        <c:axId val="855509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b="1"/>
                  <a:t>Acre Feet</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55506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dirty="0"/>
              <a:t>Local Out of District Water Deliveries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5"/>
          <c:order val="5"/>
          <c:tx>
            <c:strRef>
              <c:f>'Out of District'!$G$3</c:f>
              <c:strCache>
                <c:ptCount val="1"/>
                <c:pt idx="0">
                  <c:v>Delivered (AF)</c:v>
                </c:pt>
              </c:strCache>
            </c:strRef>
          </c:tx>
          <c:spPr>
            <a:solidFill>
              <a:schemeClr val="accent6"/>
            </a:solidFill>
            <a:ln>
              <a:noFill/>
            </a:ln>
            <a:effectLst/>
          </c:spPr>
          <c:invertIfNegative val="0"/>
          <c:dLbls>
            <c:dLbl>
              <c:idx val="4"/>
              <c:layout>
                <c:manualLayout>
                  <c:x val="-1.2847465781735921E-3"/>
                  <c:y val="-3.12989045383411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B8-4E05-9D9F-FE4051D399B6}"/>
                </c:ext>
              </c:extLst>
            </c:dLbl>
            <c:dLbl>
              <c:idx val="7"/>
              <c:layout>
                <c:manualLayout>
                  <c:x val="-1.3541667777367841E-2"/>
                  <c:y val="-1.48148148148148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5B8-4E05-9D9F-FE4051D399B6}"/>
                </c:ext>
              </c:extLst>
            </c:dLbl>
            <c:dLbl>
              <c:idx val="8"/>
              <c:layout>
                <c:manualLayout>
                  <c:x val="-1.4583334529473052E-2"/>
                  <c:y val="-2.03703703703703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5B8-4E05-9D9F-FE4051D399B6}"/>
                </c:ext>
              </c:extLst>
            </c:dLbl>
            <c:dLbl>
              <c:idx val="9"/>
              <c:layout>
                <c:manualLayout>
                  <c:x val="-1.8750001537893825E-2"/>
                  <c:y val="-2.40740740740740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5B8-4E05-9D9F-FE4051D399B6}"/>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 of District'!$C$4:$C$14</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'Out of District'!$G$4:$G$14</c:f>
              <c:numCache>
                <c:formatCode>#,##0</c:formatCode>
                <c:ptCount val="11"/>
                <c:pt idx="0">
                  <c:v>1908</c:v>
                </c:pt>
                <c:pt idx="1">
                  <c:v>2576</c:v>
                </c:pt>
                <c:pt idx="2">
                  <c:v>2662</c:v>
                </c:pt>
                <c:pt idx="3">
                  <c:v>3810</c:v>
                </c:pt>
                <c:pt idx="4">
                  <c:v>4686.1000000000004</c:v>
                </c:pt>
                <c:pt idx="5">
                  <c:v>5969.22</c:v>
                </c:pt>
                <c:pt idx="6">
                  <c:v>4673</c:v>
                </c:pt>
                <c:pt idx="7">
                  <c:v>1883</c:v>
                </c:pt>
                <c:pt idx="8">
                  <c:v>5966</c:v>
                </c:pt>
                <c:pt idx="9">
                  <c:v>7872</c:v>
                </c:pt>
                <c:pt idx="10">
                  <c:v>12194.1</c:v>
                </c:pt>
              </c:numCache>
            </c:numRef>
          </c:val>
          <c:extLst>
            <c:ext xmlns:c16="http://schemas.microsoft.com/office/drawing/2014/chart" uri="{C3380CC4-5D6E-409C-BE32-E72D297353CC}">
              <c16:uniqueId val="{00000001-55B8-4E05-9D9F-FE4051D399B6}"/>
            </c:ext>
          </c:extLst>
        </c:ser>
        <c:ser>
          <c:idx val="6"/>
          <c:order val="6"/>
          <c:tx>
            <c:strRef>
              <c:f>'Out of District'!$F$3</c:f>
              <c:strCache>
                <c:ptCount val="1"/>
                <c:pt idx="0">
                  <c:v>Irrigated (Ac)</c:v>
                </c:pt>
              </c:strCache>
            </c:strRef>
          </c:tx>
          <c:spPr>
            <a:solidFill>
              <a:schemeClr val="accent1">
                <a:lumMod val="60000"/>
              </a:schemeClr>
            </a:solidFill>
            <a:ln>
              <a:noFill/>
            </a:ln>
            <a:effectLst/>
          </c:spPr>
          <c:invertIfNegative val="0"/>
          <c:dLbls>
            <c:dLbl>
              <c:idx val="0"/>
              <c:layout>
                <c:manualLayout>
                  <c:x val="1.1458334273157358E-2"/>
                  <c:y val="-7.40740740740740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5B8-4E05-9D9F-FE4051D399B6}"/>
                </c:ext>
              </c:extLst>
            </c:dLbl>
            <c:dLbl>
              <c:idx val="1"/>
              <c:layout>
                <c:manualLayout>
                  <c:x val="1.2500001025262513E-2"/>
                  <c:y val="-1.1111111111111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5B8-4E05-9D9F-FE4051D399B6}"/>
                </c:ext>
              </c:extLst>
            </c:dLbl>
            <c:dLbl>
              <c:idx val="2"/>
              <c:layout>
                <c:manualLayout>
                  <c:x val="1.4583334529472976E-2"/>
                  <c:y val="-1.29629629629629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5B8-4E05-9D9F-FE4051D399B6}"/>
                </c:ext>
              </c:extLst>
            </c:dLbl>
            <c:dLbl>
              <c:idx val="3"/>
              <c:layout>
                <c:manualLayout>
                  <c:x val="1.3541667777367688E-2"/>
                  <c:y val="-1.1111111111111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5B8-4E05-9D9F-FE4051D399B6}"/>
                </c:ext>
              </c:extLst>
            </c:dLbl>
            <c:dLbl>
              <c:idx val="5"/>
              <c:layout>
                <c:manualLayout>
                  <c:x val="2.9166669058945952E-2"/>
                  <c:y val="-7.4074074074074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B8-4E05-9D9F-FE4051D399B6}"/>
                </c:ext>
              </c:extLst>
            </c:dLbl>
            <c:dLbl>
              <c:idx val="6"/>
              <c:layout>
                <c:manualLayout>
                  <c:x val="8.993226047215145E-3"/>
                  <c:y val="-2.81690140845071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B8-4E05-9D9F-FE4051D399B6}"/>
                </c:ext>
              </c:extLst>
            </c:dLbl>
            <c:dLbl>
              <c:idx val="8"/>
              <c:layout>
                <c:manualLayout>
                  <c:x val="1.3541667777367764E-2"/>
                  <c:y val="-1.48148148148148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5B8-4E05-9D9F-FE4051D399B6}"/>
                </c:ext>
              </c:extLst>
            </c:dLbl>
            <c:dLbl>
              <c:idx val="10"/>
              <c:layout>
                <c:manualLayout>
                  <c:x val="1.7708334785788614E-2"/>
                  <c:y val="-2.22222222222222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5B8-4E05-9D9F-FE4051D399B6}"/>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 of District'!$C$4:$C$14</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'Out of District'!$F$4:$F$14</c:f>
              <c:numCache>
                <c:formatCode>0</c:formatCode>
                <c:ptCount val="11"/>
                <c:pt idx="0">
                  <c:v>872.6</c:v>
                </c:pt>
                <c:pt idx="1">
                  <c:v>1455.55</c:v>
                </c:pt>
                <c:pt idx="2">
                  <c:v>1824.51</c:v>
                </c:pt>
                <c:pt idx="3" formatCode="General">
                  <c:v>3120</c:v>
                </c:pt>
                <c:pt idx="4">
                  <c:v>4595.3</c:v>
                </c:pt>
                <c:pt idx="5">
                  <c:v>5489.36</c:v>
                </c:pt>
                <c:pt idx="6">
                  <c:v>4881</c:v>
                </c:pt>
                <c:pt idx="7">
                  <c:v>3373</c:v>
                </c:pt>
                <c:pt idx="8">
                  <c:v>5570</c:v>
                </c:pt>
                <c:pt idx="9">
                  <c:v>9172.9</c:v>
                </c:pt>
                <c:pt idx="10">
                  <c:v>9153.82</c:v>
                </c:pt>
              </c:numCache>
            </c:numRef>
          </c:val>
          <c:extLst>
            <c:ext xmlns:c16="http://schemas.microsoft.com/office/drawing/2014/chart" uri="{C3380CC4-5D6E-409C-BE32-E72D297353CC}">
              <c16:uniqueId val="{00000003-55B8-4E05-9D9F-FE4051D399B6}"/>
            </c:ext>
          </c:extLst>
        </c:ser>
        <c:dLbls>
          <c:dLblPos val="outEnd"/>
          <c:showLegendKey val="0"/>
          <c:showVal val="1"/>
          <c:showCatName val="0"/>
          <c:showSerName val="0"/>
          <c:showPercent val="0"/>
          <c:showBubbleSize val="0"/>
        </c:dLbls>
        <c:gapWidth val="219"/>
        <c:overlap val="-27"/>
        <c:axId val="827593400"/>
        <c:axId val="827584216"/>
        <c:extLst>
          <c:ext xmlns:c15="http://schemas.microsoft.com/office/drawing/2012/chart" uri="{02D57815-91ED-43cb-92C2-25804820EDAC}">
            <c15:filteredBarSeries>
              <c15:ser>
                <c:idx val="0"/>
                <c:order val="0"/>
                <c:tx>
                  <c:strRef>
                    <c:extLst>
                      <c:ext uri="{02D57815-91ED-43cb-92C2-25804820EDAC}">
                        <c15:formulaRef>
                          <c15:sqref>'Out of District'!$C$4</c15:sqref>
                        </c15:formulaRef>
                      </c:ext>
                    </c:extLst>
                    <c:strCache>
                      <c:ptCount val="1"/>
                      <c:pt idx="0">
                        <c:v>2015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'Out of District'!$C$4:$C$14</c15:sqref>
                        </c15:formulaRef>
                      </c:ext>
                    </c:extLst>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extLst>
                      <c:ext uri="{02D57815-91ED-43cb-92C2-25804820EDAC}">
                        <c15:formulaRef>
                          <c15:sqref>'Out of District'!$G$4</c15:sqref>
                        </c15:formulaRef>
                      </c:ext>
                    </c:extLst>
                    <c:numCache>
                      <c:formatCode>#,##0</c:formatCode>
                      <c:ptCount val="1"/>
                      <c:pt idx="0">
                        <c:v>1908</c:v>
                      </c:pt>
                    </c:numCache>
                  </c:numRef>
                </c:val>
                <c:extLst>
                  <c:ext xmlns:c16="http://schemas.microsoft.com/office/drawing/2014/chart" uri="{C3380CC4-5D6E-409C-BE32-E72D297353CC}">
                    <c16:uniqueId val="{00000004-55B8-4E05-9D9F-FE4051D399B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'Out of District'!$C$5</c15:sqref>
                        </c15:formulaRef>
                      </c:ext>
                    </c:extLst>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'Out of District'!$C$4:$C$14</c15:sqref>
                        </c15:formulaRef>
                      </c:ext>
                    </c:extLst>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extLst xmlns:c15="http://schemas.microsoft.com/office/drawing/2012/chart">
                      <c:ext xmlns:c15="http://schemas.microsoft.com/office/drawing/2012/chart" uri="{02D57815-91ED-43cb-92C2-25804820EDAC}">
                        <c15:formulaRef>
                          <c15:sqref>'Out of District'!$G$5</c15:sqref>
                        </c15:formulaRef>
                      </c:ext>
                    </c:extLst>
                    <c:numCache>
                      <c:formatCode>#,##0</c:formatCode>
                      <c:ptCount val="1"/>
                      <c:pt idx="0">
                        <c:v>2576</c:v>
                      </c:pt>
                    </c:numCache>
                  </c:numRef>
                </c:val>
                <c:extLst xmlns:c15="http://schemas.microsoft.com/office/drawing/2012/chart">
                  <c:ext xmlns:c16="http://schemas.microsoft.com/office/drawing/2014/chart" uri="{C3380CC4-5D6E-409C-BE32-E72D297353CC}">
                    <c16:uniqueId val="{00000005-55B8-4E05-9D9F-FE4051D399B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'Out of District'!$C$6</c15:sqref>
                        </c15:formulaRef>
                      </c:ext>
                    </c:extLst>
                    <c:strCache>
                      <c:ptCount val="1"/>
                      <c:pt idx="0">
                        <c:v>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'Out of District'!$C$4:$C$14</c15:sqref>
                        </c15:formulaRef>
                      </c:ext>
                    </c:extLst>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extLst xmlns:c15="http://schemas.microsoft.com/office/drawing/2012/chart">
                      <c:ext xmlns:c15="http://schemas.microsoft.com/office/drawing/2012/chart" uri="{02D57815-91ED-43cb-92C2-25804820EDAC}">
                        <c15:formulaRef>
                          <c15:sqref>'Out of District'!$G$6</c15:sqref>
                        </c15:formulaRef>
                      </c:ext>
                    </c:extLst>
                    <c:numCache>
                      <c:formatCode>#,##0</c:formatCode>
                      <c:ptCount val="1"/>
                      <c:pt idx="0">
                        <c:v>2662</c:v>
                      </c:pt>
                    </c:numCache>
                  </c:numRef>
                </c:val>
                <c:extLst xmlns:c15="http://schemas.microsoft.com/office/drawing/2012/chart">
                  <c:ext xmlns:c16="http://schemas.microsoft.com/office/drawing/2014/chart" uri="{C3380CC4-5D6E-409C-BE32-E72D297353CC}">
                    <c16:uniqueId val="{00000006-55B8-4E05-9D9F-FE4051D399B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'Out of District'!$C$7</c15:sqref>
                        </c15:formulaRef>
                      </c:ext>
                    </c:extLst>
                    <c:strCache>
                      <c:ptCount val="1"/>
                      <c:pt idx="0">
                        <c:v>2018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'Out of District'!$C$4:$C$14</c15:sqref>
                        </c15:formulaRef>
                      </c:ext>
                    </c:extLst>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extLst xmlns:c15="http://schemas.microsoft.com/office/drawing/2012/chart">
                      <c:ext xmlns:c15="http://schemas.microsoft.com/office/drawing/2012/chart" uri="{02D57815-91ED-43cb-92C2-25804820EDAC}">
                        <c15:formulaRef>
                          <c15:sqref>'Out of District'!$G$7</c15:sqref>
                        </c15:formulaRef>
                      </c:ext>
                    </c:extLst>
                    <c:numCache>
                      <c:formatCode>#,##0</c:formatCode>
                      <c:ptCount val="1"/>
                      <c:pt idx="0">
                        <c:v>3810</c:v>
                      </c:pt>
                    </c:numCache>
                  </c:numRef>
                </c:val>
                <c:extLst xmlns:c15="http://schemas.microsoft.com/office/drawing/2012/chart">
                  <c:ext xmlns:c16="http://schemas.microsoft.com/office/drawing/2014/chart" uri="{C3380CC4-5D6E-409C-BE32-E72D297353CC}">
                    <c16:uniqueId val="{00000007-55B8-4E05-9D9F-FE4051D399B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'Out of District'!$C$8</c15:sqref>
                        </c15:formulaRef>
                      </c:ext>
                    </c:extLst>
                    <c:strCache>
                      <c:ptCount val="1"/>
                      <c:pt idx="0">
                        <c:v>2019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'Out of District'!$C$4:$C$14</c15:sqref>
                        </c15:formulaRef>
                      </c:ext>
                    </c:extLst>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extLst xmlns:c15="http://schemas.microsoft.com/office/drawing/2012/chart">
                      <c:ext xmlns:c15="http://schemas.microsoft.com/office/drawing/2012/chart" uri="{02D57815-91ED-43cb-92C2-25804820EDAC}">
                        <c15:formulaRef>
                          <c15:sqref>'Out of District'!$G$8</c15:sqref>
                        </c15:formulaRef>
                      </c:ext>
                    </c:extLst>
                    <c:numCache>
                      <c:formatCode>#,##0</c:formatCode>
                      <c:ptCount val="1"/>
                      <c:pt idx="0">
                        <c:v>4686.1000000000004</c:v>
                      </c:pt>
                    </c:numCache>
                  </c:numRef>
                </c:val>
                <c:extLst xmlns:c15="http://schemas.microsoft.com/office/drawing/2012/chart">
                  <c:ext xmlns:c16="http://schemas.microsoft.com/office/drawing/2014/chart" uri="{C3380CC4-5D6E-409C-BE32-E72D297353CC}">
                    <c16:uniqueId val="{00000008-55B8-4E05-9D9F-FE4051D399B6}"/>
                  </c:ext>
                </c:extLst>
              </c15:ser>
            </c15:filteredBarSeries>
          </c:ext>
        </c:extLst>
      </c:barChart>
      <c:catAx>
        <c:axId val="82759340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b="1"/>
                  <a:t>Year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27584216"/>
        <c:crosses val="autoZero"/>
        <c:auto val="1"/>
        <c:lblAlgn val="ctr"/>
        <c:lblOffset val="100"/>
        <c:noMultiLvlLbl val="0"/>
      </c:catAx>
      <c:valAx>
        <c:axId val="827584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b="1"/>
                  <a:t>Acre Feet</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275934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920" b="1" i="0" u="none" strike="noStrike" kern="1200" baseline="0">
                <a:solidFill>
                  <a:schemeClr val="tx1">
                    <a:lumMod val="65000"/>
                    <a:lumOff val="35000"/>
                  </a:schemeClr>
                </a:solidFill>
                <a:latin typeface="+mn-lt"/>
                <a:ea typeface="+mn-ea"/>
                <a:cs typeface="+mn-cs"/>
              </a:defRPr>
            </a:pPr>
            <a:r>
              <a:rPr lang="en-US"/>
              <a:t>OID DW &amp; CASGEM Sites - ESJ Subbasin </a:t>
            </a:r>
          </a:p>
        </c:rich>
      </c:tx>
      <c:layout>
        <c:manualLayout>
          <c:xMode val="edge"/>
          <c:yMode val="edge"/>
          <c:x val="0.34138766718830216"/>
          <c:y val="1.3681105668374896E-2"/>
        </c:manualLayout>
      </c:layout>
      <c:overlay val="0"/>
      <c:spPr>
        <a:noFill/>
        <a:ln>
          <a:noFill/>
        </a:ln>
        <a:effectLst/>
      </c:spPr>
      <c:txPr>
        <a:bodyPr rot="0" spcFirstLastPara="1" vertOverflow="ellipsis" vert="horz" wrap="square" anchor="ctr" anchorCtr="1"/>
        <a:lstStyle/>
        <a:p>
          <a:pPr algn="l">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6943077427821527E-2"/>
          <c:y val="8.0231554389034704E-2"/>
          <c:w val="0.77858169291338586"/>
          <c:h val="0.7952729658792651"/>
        </c:manualLayout>
      </c:layout>
      <c:lineChart>
        <c:grouping val="standard"/>
        <c:varyColors val="0"/>
        <c:ser>
          <c:idx val="77"/>
          <c:order val="5"/>
          <c:tx>
            <c:strRef>
              <c:f>Sheet1!$B$6</c:f>
              <c:strCache>
                <c:ptCount val="1"/>
                <c:pt idx="0">
                  <c:v>BURNETT</c:v>
                </c:pt>
              </c:strCache>
              <c:extLst xmlns:c15="http://schemas.microsoft.com/office/drawing/2012/chart"/>
            </c:strRef>
          </c:tx>
          <c:spPr>
            <a:ln w="34925" cap="rnd">
              <a:solidFill>
                <a:schemeClr val="accent6">
                  <a:lumMod val="80000"/>
                </a:schemeClr>
              </a:solidFill>
              <a:round/>
            </a:ln>
            <a:effectLst>
              <a:outerShdw blurRad="40000" dist="23000" dir="5400000" rotWithShape="0">
                <a:srgbClr val="000000">
                  <a:alpha val="35000"/>
                </a:srgbClr>
              </a:outerShdw>
            </a:effectLst>
          </c:spPr>
          <c:marker>
            <c:symbol val="none"/>
          </c:marker>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extLst xmlns:c15="http://schemas.microsoft.com/office/drawing/2012/chart"/>
            </c:numRef>
          </c:cat>
          <c:val>
            <c:numRef>
              <c:f>Sheet1!$F$6:$AV$6</c:f>
              <c:numCache>
                <c:formatCode>0.0</c:formatCode>
                <c:ptCount val="43"/>
                <c:pt idx="0">
                  <c:v>91.1</c:v>
                </c:pt>
                <c:pt idx="1">
                  <c:v>94.2</c:v>
                </c:pt>
                <c:pt idx="2">
                  <c:v>90.33</c:v>
                </c:pt>
                <c:pt idx="3">
                  <c:v>91.8</c:v>
                </c:pt>
                <c:pt idx="4">
                  <c:v>91.5</c:v>
                </c:pt>
                <c:pt idx="5">
                  <c:v>94.33</c:v>
                </c:pt>
                <c:pt idx="6">
                  <c:v>95.42</c:v>
                </c:pt>
                <c:pt idx="7">
                  <c:v>96.16</c:v>
                </c:pt>
                <c:pt idx="8">
                  <c:v>96.42</c:v>
                </c:pt>
                <c:pt idx="9">
                  <c:v>97.5</c:v>
                </c:pt>
                <c:pt idx="11">
                  <c:v>94.33</c:v>
                </c:pt>
                <c:pt idx="12">
                  <c:v>94.58</c:v>
                </c:pt>
                <c:pt idx="13">
                  <c:v>96</c:v>
                </c:pt>
                <c:pt idx="14">
                  <c:v>95.5</c:v>
                </c:pt>
                <c:pt idx="15">
                  <c:v>97.5</c:v>
                </c:pt>
                <c:pt idx="16">
                  <c:v>97.66</c:v>
                </c:pt>
                <c:pt idx="17">
                  <c:v>101.35</c:v>
                </c:pt>
                <c:pt idx="18">
                  <c:v>98.42</c:v>
                </c:pt>
                <c:pt idx="19">
                  <c:v>106.5</c:v>
                </c:pt>
                <c:pt idx="20">
                  <c:v>101.5</c:v>
                </c:pt>
                <c:pt idx="21">
                  <c:v>109.25</c:v>
                </c:pt>
                <c:pt idx="22">
                  <c:v>104.75</c:v>
                </c:pt>
                <c:pt idx="23">
                  <c:v>108.67</c:v>
                </c:pt>
                <c:pt idx="24">
                  <c:v>105.5</c:v>
                </c:pt>
                <c:pt idx="25">
                  <c:v>109.16</c:v>
                </c:pt>
                <c:pt idx="26">
                  <c:v>108.77</c:v>
                </c:pt>
                <c:pt idx="27">
                  <c:v>110.25</c:v>
                </c:pt>
                <c:pt idx="28">
                  <c:v>106</c:v>
                </c:pt>
                <c:pt idx="29">
                  <c:v>109.92</c:v>
                </c:pt>
                <c:pt idx="30">
                  <c:v>107.5</c:v>
                </c:pt>
                <c:pt idx="31">
                  <c:v>111.5</c:v>
                </c:pt>
                <c:pt idx="32">
                  <c:v>108.17</c:v>
                </c:pt>
                <c:pt idx="33">
                  <c:v>110.67</c:v>
                </c:pt>
                <c:pt idx="34">
                  <c:v>110.58</c:v>
                </c:pt>
                <c:pt idx="35" formatCode="0.00">
                  <c:v>114.25</c:v>
                </c:pt>
                <c:pt idx="36" formatCode="0.00">
                  <c:v>113.3</c:v>
                </c:pt>
                <c:pt idx="37" formatCode="0.00">
                  <c:v>115.25</c:v>
                </c:pt>
                <c:pt idx="38" formatCode="0.00">
                  <c:v>113.83</c:v>
                </c:pt>
                <c:pt idx="39" formatCode="0.00">
                  <c:v>115.75</c:v>
                </c:pt>
                <c:pt idx="40" formatCode="0.00">
                  <c:v>110.85</c:v>
                </c:pt>
                <c:pt idx="41" formatCode="0.00">
                  <c:v>116.5</c:v>
                </c:pt>
                <c:pt idx="42" formatCode="0.00">
                  <c:v>115.75</c:v>
                </c:pt>
              </c:numCache>
            </c:numRef>
          </c:val>
          <c:smooth val="0"/>
          <c:extLst xmlns:c15="http://schemas.microsoft.com/office/drawing/2012/chart">
            <c:ext xmlns:c16="http://schemas.microsoft.com/office/drawing/2014/chart" uri="{C3380CC4-5D6E-409C-BE32-E72D297353CC}">
              <c16:uniqueId val="{00000000-9A89-4304-BD11-BD132D6DC3EA}"/>
            </c:ext>
          </c:extLst>
        </c:ser>
        <c:ser>
          <c:idx val="78"/>
          <c:order val="6"/>
          <c:tx>
            <c:strRef>
              <c:f>Sheet1!$B$7</c:f>
              <c:strCache>
                <c:ptCount val="1"/>
                <c:pt idx="0">
                  <c:v>CAMPBELL</c:v>
                </c:pt>
              </c:strCache>
              <c:extLst xmlns:c15="http://schemas.microsoft.com/office/drawing/2012/chart"/>
            </c:strRef>
          </c:tx>
          <c:spPr>
            <a:ln w="34925" cap="rnd">
              <a:solidFill>
                <a:schemeClr val="accent1">
                  <a:lumMod val="60000"/>
                  <a:lumOff val="40000"/>
                </a:schemeClr>
              </a:solidFill>
              <a:round/>
            </a:ln>
            <a:effectLst>
              <a:outerShdw blurRad="40000" dist="23000" dir="5400000" rotWithShape="0">
                <a:srgbClr val="000000">
                  <a:alpha val="35000"/>
                </a:srgbClr>
              </a:outerShdw>
            </a:effectLst>
          </c:spPr>
          <c:marker>
            <c:symbol val="none"/>
          </c:marker>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Sheet1!$F$7:$AV$7</c:f>
              <c:numCache>
                <c:formatCode>0.0</c:formatCode>
                <c:ptCount val="43"/>
                <c:pt idx="0">
                  <c:v>72.099999999999994</c:v>
                </c:pt>
                <c:pt idx="1">
                  <c:v>72.7</c:v>
                </c:pt>
                <c:pt idx="2">
                  <c:v>71.599999999999994</c:v>
                </c:pt>
                <c:pt idx="3">
                  <c:v>72.25</c:v>
                </c:pt>
                <c:pt idx="4">
                  <c:v>72</c:v>
                </c:pt>
                <c:pt idx="5">
                  <c:v>72.099999999999994</c:v>
                </c:pt>
                <c:pt idx="6">
                  <c:v>75</c:v>
                </c:pt>
                <c:pt idx="7">
                  <c:v>76.16</c:v>
                </c:pt>
                <c:pt idx="8">
                  <c:v>77.25</c:v>
                </c:pt>
                <c:pt idx="9">
                  <c:v>78.099999999999994</c:v>
                </c:pt>
                <c:pt idx="10">
                  <c:v>76.75</c:v>
                </c:pt>
                <c:pt idx="11">
                  <c:v>77.42</c:v>
                </c:pt>
                <c:pt idx="12">
                  <c:v>76.42</c:v>
                </c:pt>
                <c:pt idx="13">
                  <c:v>77</c:v>
                </c:pt>
                <c:pt idx="14">
                  <c:v>76.75</c:v>
                </c:pt>
                <c:pt idx="15">
                  <c:v>77.5</c:v>
                </c:pt>
                <c:pt idx="16">
                  <c:v>79.5</c:v>
                </c:pt>
                <c:pt idx="17">
                  <c:v>81.25</c:v>
                </c:pt>
                <c:pt idx="18">
                  <c:v>83.92</c:v>
                </c:pt>
                <c:pt idx="19">
                  <c:v>87.5</c:v>
                </c:pt>
                <c:pt idx="20">
                  <c:v>84.58</c:v>
                </c:pt>
                <c:pt idx="21">
                  <c:v>91.08</c:v>
                </c:pt>
                <c:pt idx="22">
                  <c:v>87.42</c:v>
                </c:pt>
                <c:pt idx="23">
                  <c:v>90.42</c:v>
                </c:pt>
                <c:pt idx="24">
                  <c:v>87.67</c:v>
                </c:pt>
                <c:pt idx="25">
                  <c:v>92.42</c:v>
                </c:pt>
                <c:pt idx="26">
                  <c:v>88.17</c:v>
                </c:pt>
                <c:pt idx="27">
                  <c:v>92</c:v>
                </c:pt>
                <c:pt idx="28">
                  <c:v>89</c:v>
                </c:pt>
                <c:pt idx="29">
                  <c:v>92.08</c:v>
                </c:pt>
                <c:pt idx="30">
                  <c:v>90.5</c:v>
                </c:pt>
                <c:pt idx="31">
                  <c:v>93.75</c:v>
                </c:pt>
                <c:pt idx="32">
                  <c:v>91.17</c:v>
                </c:pt>
                <c:pt idx="33">
                  <c:v>95</c:v>
                </c:pt>
                <c:pt idx="34">
                  <c:v>94.5</c:v>
                </c:pt>
                <c:pt idx="35" formatCode="0.00">
                  <c:v>98.5</c:v>
                </c:pt>
                <c:pt idx="36" formatCode="0.00">
                  <c:v>96.7</c:v>
                </c:pt>
                <c:pt idx="37" formatCode="0.00">
                  <c:v>97.58</c:v>
                </c:pt>
                <c:pt idx="38" formatCode="0.00">
                  <c:v>95.5</c:v>
                </c:pt>
                <c:pt idx="39" formatCode="0.00">
                  <c:v>97</c:v>
                </c:pt>
                <c:pt idx="40" formatCode="0.00">
                  <c:v>94.25</c:v>
                </c:pt>
                <c:pt idx="41" formatCode="0.00">
                  <c:v>98.5</c:v>
                </c:pt>
                <c:pt idx="42" formatCode="0.00">
                  <c:v>97</c:v>
                </c:pt>
              </c:numCache>
            </c:numRef>
          </c:val>
          <c:smooth val="0"/>
          <c:extLst xmlns:c15="http://schemas.microsoft.com/office/drawing/2012/chart">
            <c:ext xmlns:c16="http://schemas.microsoft.com/office/drawing/2014/chart" uri="{C3380CC4-5D6E-409C-BE32-E72D297353CC}">
              <c16:uniqueId val="{00000001-9A89-4304-BD11-BD132D6DC3EA}"/>
            </c:ext>
          </c:extLst>
        </c:ser>
        <c:ser>
          <c:idx val="81"/>
          <c:order val="9"/>
          <c:tx>
            <c:strRef>
              <c:f>Sheet1!$B$9</c:f>
              <c:strCache>
                <c:ptCount val="1"/>
                <c:pt idx="0">
                  <c:v>HIRSCHFELD</c:v>
                </c:pt>
              </c:strCache>
              <c:extLst xmlns:c15="http://schemas.microsoft.com/office/drawing/2012/chart"/>
            </c:strRef>
          </c:tx>
          <c:spPr>
            <a:ln w="34925" cap="rnd">
              <a:solidFill>
                <a:schemeClr val="accent4">
                  <a:lumMod val="60000"/>
                  <a:lumOff val="40000"/>
                </a:schemeClr>
              </a:solidFill>
              <a:round/>
            </a:ln>
            <a:effectLst>
              <a:outerShdw blurRad="40000" dist="23000" dir="5400000" rotWithShape="0">
                <a:srgbClr val="000000">
                  <a:alpha val="35000"/>
                </a:srgbClr>
              </a:outerShdw>
            </a:effectLst>
          </c:spPr>
          <c:marker>
            <c:symbol val="none"/>
          </c:marker>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Sheet1!$F$9:$AV$9</c:f>
              <c:numCache>
                <c:formatCode>0.0</c:formatCode>
                <c:ptCount val="43"/>
                <c:pt idx="0">
                  <c:v>80.8</c:v>
                </c:pt>
                <c:pt idx="1">
                  <c:v>83.1</c:v>
                </c:pt>
                <c:pt idx="2">
                  <c:v>79.75</c:v>
                </c:pt>
                <c:pt idx="3">
                  <c:v>81.67</c:v>
                </c:pt>
                <c:pt idx="4">
                  <c:v>78.5</c:v>
                </c:pt>
                <c:pt idx="5">
                  <c:v>82.33</c:v>
                </c:pt>
                <c:pt idx="6">
                  <c:v>85.75</c:v>
                </c:pt>
                <c:pt idx="7">
                  <c:v>86.66</c:v>
                </c:pt>
                <c:pt idx="8">
                  <c:v>85.75</c:v>
                </c:pt>
                <c:pt idx="9">
                  <c:v>86.66</c:v>
                </c:pt>
                <c:pt idx="10">
                  <c:v>83.75</c:v>
                </c:pt>
                <c:pt idx="11">
                  <c:v>86.33</c:v>
                </c:pt>
                <c:pt idx="12">
                  <c:v>82.83</c:v>
                </c:pt>
                <c:pt idx="13">
                  <c:v>86.8</c:v>
                </c:pt>
                <c:pt idx="14">
                  <c:v>83.92</c:v>
                </c:pt>
                <c:pt idx="15">
                  <c:v>87.33</c:v>
                </c:pt>
                <c:pt idx="16">
                  <c:v>88</c:v>
                </c:pt>
                <c:pt idx="17">
                  <c:v>91.7</c:v>
                </c:pt>
                <c:pt idx="18">
                  <c:v>90.75</c:v>
                </c:pt>
                <c:pt idx="19">
                  <c:v>86.92</c:v>
                </c:pt>
                <c:pt idx="20">
                  <c:v>83.75</c:v>
                </c:pt>
                <c:pt idx="21">
                  <c:v>100.5</c:v>
                </c:pt>
                <c:pt idx="22">
                  <c:v>96.83</c:v>
                </c:pt>
                <c:pt idx="23">
                  <c:v>100.42</c:v>
                </c:pt>
                <c:pt idx="24">
                  <c:v>98.08</c:v>
                </c:pt>
                <c:pt idx="25">
                  <c:v>101.25</c:v>
                </c:pt>
                <c:pt idx="26">
                  <c:v>100.25</c:v>
                </c:pt>
                <c:pt idx="27">
                  <c:v>102.42</c:v>
                </c:pt>
                <c:pt idx="28">
                  <c:v>100</c:v>
                </c:pt>
                <c:pt idx="29">
                  <c:v>103</c:v>
                </c:pt>
                <c:pt idx="30">
                  <c:v>101</c:v>
                </c:pt>
                <c:pt idx="31">
                  <c:v>105</c:v>
                </c:pt>
                <c:pt idx="32">
                  <c:v>102.67</c:v>
                </c:pt>
                <c:pt idx="33">
                  <c:v>106.33</c:v>
                </c:pt>
                <c:pt idx="34">
                  <c:v>105.5</c:v>
                </c:pt>
                <c:pt idx="35" formatCode="0.00">
                  <c:v>110.25</c:v>
                </c:pt>
                <c:pt idx="36" formatCode="0.00">
                  <c:v>108.2</c:v>
                </c:pt>
                <c:pt idx="37" formatCode="0.00">
                  <c:v>110</c:v>
                </c:pt>
                <c:pt idx="38" formatCode="0.00">
                  <c:v>107.25</c:v>
                </c:pt>
                <c:pt idx="39" formatCode="0.00">
                  <c:v>109</c:v>
                </c:pt>
                <c:pt idx="40" formatCode="0.00">
                  <c:v>105.5</c:v>
                </c:pt>
                <c:pt idx="41" formatCode="0.00">
                  <c:v>116</c:v>
                </c:pt>
                <c:pt idx="42" formatCode="0.00">
                  <c:v>108.75</c:v>
                </c:pt>
              </c:numCache>
            </c:numRef>
          </c:val>
          <c:smooth val="0"/>
          <c:extLst xmlns:c15="http://schemas.microsoft.com/office/drawing/2012/chart">
            <c:ext xmlns:c16="http://schemas.microsoft.com/office/drawing/2014/chart" uri="{C3380CC4-5D6E-409C-BE32-E72D297353CC}">
              <c16:uniqueId val="{00000002-9A89-4304-BD11-BD132D6DC3EA}"/>
            </c:ext>
          </c:extLst>
        </c:ser>
        <c:ser>
          <c:idx val="82"/>
          <c:order val="10"/>
          <c:tx>
            <c:strRef>
              <c:f>Sheet1!$B$10</c:f>
              <c:strCache>
                <c:ptCount val="1"/>
                <c:pt idx="0">
                  <c:v>HOWARD</c:v>
                </c:pt>
              </c:strCache>
              <c:extLst xmlns:c15="http://schemas.microsoft.com/office/drawing/2012/chart"/>
            </c:strRef>
          </c:tx>
          <c:spPr>
            <a:ln w="34925" cap="rnd">
              <a:solidFill>
                <a:schemeClr val="accent5">
                  <a:lumMod val="60000"/>
                  <a:lumOff val="40000"/>
                </a:schemeClr>
              </a:solidFill>
              <a:round/>
            </a:ln>
            <a:effectLst>
              <a:outerShdw blurRad="40000" dist="23000" dir="5400000" rotWithShape="0">
                <a:srgbClr val="000000">
                  <a:alpha val="35000"/>
                </a:srgbClr>
              </a:outerShdw>
            </a:effectLst>
          </c:spPr>
          <c:marker>
            <c:symbol val="none"/>
          </c:marker>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Sheet1!$F$10:$AV$10</c:f>
              <c:numCache>
                <c:formatCode>0.0</c:formatCode>
                <c:ptCount val="43"/>
                <c:pt idx="0">
                  <c:v>71</c:v>
                </c:pt>
                <c:pt idx="1">
                  <c:v>70.2</c:v>
                </c:pt>
                <c:pt idx="2">
                  <c:v>71.33</c:v>
                </c:pt>
                <c:pt idx="3">
                  <c:v>69.8</c:v>
                </c:pt>
                <c:pt idx="4">
                  <c:v>71</c:v>
                </c:pt>
                <c:pt idx="5">
                  <c:v>70.58</c:v>
                </c:pt>
                <c:pt idx="6">
                  <c:v>72.33</c:v>
                </c:pt>
                <c:pt idx="7">
                  <c:v>71.66</c:v>
                </c:pt>
                <c:pt idx="8">
                  <c:v>72.5</c:v>
                </c:pt>
                <c:pt idx="9">
                  <c:v>72.5</c:v>
                </c:pt>
                <c:pt idx="10">
                  <c:v>73.92</c:v>
                </c:pt>
                <c:pt idx="11">
                  <c:v>72.67</c:v>
                </c:pt>
                <c:pt idx="12">
                  <c:v>73.66</c:v>
                </c:pt>
                <c:pt idx="13">
                  <c:v>71</c:v>
                </c:pt>
                <c:pt idx="14">
                  <c:v>73.08</c:v>
                </c:pt>
                <c:pt idx="15">
                  <c:v>72.08</c:v>
                </c:pt>
                <c:pt idx="16">
                  <c:v>74.5</c:v>
                </c:pt>
                <c:pt idx="17">
                  <c:v>73.2</c:v>
                </c:pt>
                <c:pt idx="18">
                  <c:v>75.33</c:v>
                </c:pt>
                <c:pt idx="19">
                  <c:v>78.58</c:v>
                </c:pt>
                <c:pt idx="20">
                  <c:v>78.75</c:v>
                </c:pt>
                <c:pt idx="21">
                  <c:v>82.33</c:v>
                </c:pt>
                <c:pt idx="22">
                  <c:v>82.33</c:v>
                </c:pt>
                <c:pt idx="23">
                  <c:v>83.67</c:v>
                </c:pt>
                <c:pt idx="24">
                  <c:v>83.25</c:v>
                </c:pt>
                <c:pt idx="25">
                  <c:v>82.42</c:v>
                </c:pt>
                <c:pt idx="26">
                  <c:v>81.5</c:v>
                </c:pt>
                <c:pt idx="27">
                  <c:v>83.75</c:v>
                </c:pt>
                <c:pt idx="28">
                  <c:v>82.5</c:v>
                </c:pt>
                <c:pt idx="29">
                  <c:v>83.84</c:v>
                </c:pt>
                <c:pt idx="30">
                  <c:v>83.25</c:v>
                </c:pt>
                <c:pt idx="31">
                  <c:v>85</c:v>
                </c:pt>
                <c:pt idx="32">
                  <c:v>84.5</c:v>
                </c:pt>
                <c:pt idx="33">
                  <c:v>86.25</c:v>
                </c:pt>
                <c:pt idx="34">
                  <c:v>85.75</c:v>
                </c:pt>
              </c:numCache>
            </c:numRef>
          </c:val>
          <c:smooth val="0"/>
          <c:extLst xmlns:c15="http://schemas.microsoft.com/office/drawing/2012/chart">
            <c:ext xmlns:c16="http://schemas.microsoft.com/office/drawing/2014/chart" uri="{C3380CC4-5D6E-409C-BE32-E72D297353CC}">
              <c16:uniqueId val="{00000003-9A89-4304-BD11-BD132D6DC3EA}"/>
            </c:ext>
          </c:extLst>
        </c:ser>
        <c:ser>
          <c:idx val="88"/>
          <c:order val="16"/>
          <c:tx>
            <c:strRef>
              <c:f>Sheet1!$B$13</c:f>
              <c:strCache>
                <c:ptCount val="1"/>
                <c:pt idx="0">
                  <c:v>VALLEY HOME</c:v>
                </c:pt>
              </c:strCache>
              <c:extLst xmlns:c15="http://schemas.microsoft.com/office/drawing/2012/chart"/>
            </c:strRef>
          </c:tx>
          <c:spPr>
            <a:ln w="34925" cap="rnd">
              <a:solidFill>
                <a:schemeClr val="accent5">
                  <a:lumMod val="50000"/>
                </a:schemeClr>
              </a:solidFill>
              <a:round/>
            </a:ln>
            <a:effectLst>
              <a:outerShdw blurRad="40000" dist="23000" dir="5400000" rotWithShape="0">
                <a:srgbClr val="000000">
                  <a:alpha val="35000"/>
                </a:srgbClr>
              </a:outerShdw>
            </a:effectLst>
          </c:spPr>
          <c:marker>
            <c:symbol val="none"/>
          </c:marker>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Sheet1!$F$13:$AV$13</c:f>
              <c:numCache>
                <c:formatCode>0.0</c:formatCode>
                <c:ptCount val="43"/>
                <c:pt idx="0">
                  <c:v>72.2</c:v>
                </c:pt>
                <c:pt idx="1">
                  <c:v>73.5</c:v>
                </c:pt>
                <c:pt idx="2">
                  <c:v>72</c:v>
                </c:pt>
                <c:pt idx="3">
                  <c:v>73</c:v>
                </c:pt>
                <c:pt idx="4">
                  <c:v>71.67</c:v>
                </c:pt>
                <c:pt idx="5">
                  <c:v>74.2</c:v>
                </c:pt>
                <c:pt idx="6">
                  <c:v>75.5</c:v>
                </c:pt>
                <c:pt idx="7">
                  <c:v>76.5</c:v>
                </c:pt>
                <c:pt idx="8">
                  <c:v>77.5</c:v>
                </c:pt>
                <c:pt idx="9">
                  <c:v>78.5</c:v>
                </c:pt>
                <c:pt idx="10">
                  <c:v>76.83</c:v>
                </c:pt>
                <c:pt idx="11">
                  <c:v>79</c:v>
                </c:pt>
                <c:pt idx="12">
                  <c:v>77.25</c:v>
                </c:pt>
                <c:pt idx="13">
                  <c:v>77.400000000000006</c:v>
                </c:pt>
                <c:pt idx="14">
                  <c:v>76.42</c:v>
                </c:pt>
                <c:pt idx="15">
                  <c:v>79</c:v>
                </c:pt>
                <c:pt idx="16">
                  <c:v>79.33</c:v>
                </c:pt>
                <c:pt idx="17">
                  <c:v>82.35</c:v>
                </c:pt>
                <c:pt idx="18">
                  <c:v>87.58</c:v>
                </c:pt>
                <c:pt idx="19">
                  <c:v>86.5</c:v>
                </c:pt>
                <c:pt idx="20">
                  <c:v>85.42</c:v>
                </c:pt>
                <c:pt idx="21">
                  <c:v>91.75</c:v>
                </c:pt>
                <c:pt idx="22">
                  <c:v>91</c:v>
                </c:pt>
                <c:pt idx="23">
                  <c:v>91.67</c:v>
                </c:pt>
                <c:pt idx="24">
                  <c:v>89.75</c:v>
                </c:pt>
                <c:pt idx="25">
                  <c:v>92.75</c:v>
                </c:pt>
                <c:pt idx="26">
                  <c:v>92</c:v>
                </c:pt>
                <c:pt idx="27">
                  <c:v>93.16</c:v>
                </c:pt>
                <c:pt idx="28">
                  <c:v>91</c:v>
                </c:pt>
                <c:pt idx="29">
                  <c:v>94.42</c:v>
                </c:pt>
                <c:pt idx="30">
                  <c:v>93</c:v>
                </c:pt>
                <c:pt idx="31">
                  <c:v>96</c:v>
                </c:pt>
                <c:pt idx="32">
                  <c:v>95.33</c:v>
                </c:pt>
                <c:pt idx="33">
                  <c:v>98</c:v>
                </c:pt>
                <c:pt idx="34">
                  <c:v>97.5</c:v>
                </c:pt>
                <c:pt idx="35" formatCode="0.00">
                  <c:v>100.83</c:v>
                </c:pt>
                <c:pt idx="36" formatCode="0.00">
                  <c:v>100.6</c:v>
                </c:pt>
                <c:pt idx="37" formatCode="0.00">
                  <c:v>101.25</c:v>
                </c:pt>
                <c:pt idx="38" formatCode="0.00">
                  <c:v>100</c:v>
                </c:pt>
                <c:pt idx="39" formatCode="0.00">
                  <c:v>95.83</c:v>
                </c:pt>
                <c:pt idx="40" formatCode="0.00">
                  <c:v>98.4</c:v>
                </c:pt>
                <c:pt idx="41" formatCode="0.00">
                  <c:v>101.75</c:v>
                </c:pt>
                <c:pt idx="42" formatCode="0.00">
                  <c:v>101</c:v>
                </c:pt>
              </c:numCache>
            </c:numRef>
          </c:val>
          <c:smooth val="0"/>
          <c:extLst xmlns:c15="http://schemas.microsoft.com/office/drawing/2012/chart">
            <c:ext xmlns:c16="http://schemas.microsoft.com/office/drawing/2014/chart" uri="{C3380CC4-5D6E-409C-BE32-E72D297353CC}">
              <c16:uniqueId val="{00000004-9A89-4304-BD11-BD132D6DC3EA}"/>
            </c:ext>
          </c:extLst>
        </c:ser>
        <c:ser>
          <c:idx val="89"/>
          <c:order val="17"/>
          <c:tx>
            <c:strRef>
              <c:f>Sheet1!$B$14</c:f>
              <c:strCache>
                <c:ptCount val="1"/>
                <c:pt idx="0">
                  <c:v>WEIMER</c:v>
                </c:pt>
              </c:strCache>
              <c:extLst xmlns:c15="http://schemas.microsoft.com/office/drawing/2012/chart"/>
            </c:strRef>
          </c:tx>
          <c:spPr>
            <a:ln w="34925" cap="rnd">
              <a:solidFill>
                <a:schemeClr val="accent6">
                  <a:lumMod val="50000"/>
                </a:schemeClr>
              </a:solidFill>
              <a:round/>
            </a:ln>
            <a:effectLst>
              <a:outerShdw blurRad="40000" dist="23000" dir="5400000" rotWithShape="0">
                <a:srgbClr val="000000">
                  <a:alpha val="35000"/>
                </a:srgbClr>
              </a:outerShdw>
            </a:effectLst>
          </c:spPr>
          <c:marker>
            <c:symbol val="none"/>
          </c:marker>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Sheet1!$F$14:$AV$14</c:f>
              <c:numCache>
                <c:formatCode>0.0</c:formatCode>
                <c:ptCount val="43"/>
                <c:pt idx="0">
                  <c:v>89.2</c:v>
                </c:pt>
                <c:pt idx="1">
                  <c:v>89.4</c:v>
                </c:pt>
                <c:pt idx="2">
                  <c:v>88.75</c:v>
                </c:pt>
                <c:pt idx="3">
                  <c:v>86.33</c:v>
                </c:pt>
                <c:pt idx="4">
                  <c:v>86.41</c:v>
                </c:pt>
                <c:pt idx="5">
                  <c:v>87.17</c:v>
                </c:pt>
                <c:pt idx="6">
                  <c:v>88.5</c:v>
                </c:pt>
                <c:pt idx="7">
                  <c:v>90.58</c:v>
                </c:pt>
                <c:pt idx="8">
                  <c:v>93.58</c:v>
                </c:pt>
                <c:pt idx="9">
                  <c:v>92.75</c:v>
                </c:pt>
                <c:pt idx="10">
                  <c:v>94.17</c:v>
                </c:pt>
                <c:pt idx="11">
                  <c:v>96</c:v>
                </c:pt>
                <c:pt idx="12">
                  <c:v>95</c:v>
                </c:pt>
                <c:pt idx="13">
                  <c:v>96.25</c:v>
                </c:pt>
                <c:pt idx="14">
                  <c:v>93.75</c:v>
                </c:pt>
                <c:pt idx="15">
                  <c:v>97.83</c:v>
                </c:pt>
                <c:pt idx="16">
                  <c:v>98</c:v>
                </c:pt>
                <c:pt idx="17">
                  <c:v>102.75</c:v>
                </c:pt>
                <c:pt idx="18">
                  <c:v>100.42</c:v>
                </c:pt>
                <c:pt idx="19">
                  <c:v>108.67</c:v>
                </c:pt>
                <c:pt idx="20">
                  <c:v>106.5</c:v>
                </c:pt>
                <c:pt idx="21">
                  <c:v>113.58</c:v>
                </c:pt>
                <c:pt idx="22">
                  <c:v>110.17</c:v>
                </c:pt>
                <c:pt idx="23">
                  <c:v>115.33</c:v>
                </c:pt>
                <c:pt idx="24">
                  <c:v>113.67</c:v>
                </c:pt>
                <c:pt idx="25">
                  <c:v>115.58</c:v>
                </c:pt>
                <c:pt idx="26">
                  <c:v>114</c:v>
                </c:pt>
                <c:pt idx="27">
                  <c:v>116.75</c:v>
                </c:pt>
                <c:pt idx="28">
                  <c:v>113.58</c:v>
                </c:pt>
                <c:pt idx="29">
                  <c:v>116.5</c:v>
                </c:pt>
                <c:pt idx="30">
                  <c:v>115</c:v>
                </c:pt>
                <c:pt idx="31">
                  <c:v>118.5</c:v>
                </c:pt>
                <c:pt idx="32">
                  <c:v>116.5</c:v>
                </c:pt>
                <c:pt idx="33">
                  <c:v>121</c:v>
                </c:pt>
                <c:pt idx="34">
                  <c:v>118</c:v>
                </c:pt>
                <c:pt idx="35" formatCode="0.00">
                  <c:v>124</c:v>
                </c:pt>
                <c:pt idx="36" formatCode="0.00">
                  <c:v>123</c:v>
                </c:pt>
                <c:pt idx="37" formatCode="0.00">
                  <c:v>125</c:v>
                </c:pt>
                <c:pt idx="38" formatCode="0.00">
                  <c:v>122.25</c:v>
                </c:pt>
                <c:pt idx="39" formatCode="0.00">
                  <c:v>123.5</c:v>
                </c:pt>
                <c:pt idx="40" formatCode="0.00">
                  <c:v>120.3</c:v>
                </c:pt>
                <c:pt idx="41">
                  <c:v>125.3</c:v>
                </c:pt>
                <c:pt idx="42" formatCode="0.00">
                  <c:v>124.25</c:v>
                </c:pt>
              </c:numCache>
            </c:numRef>
          </c:val>
          <c:smooth val="0"/>
          <c:extLst xmlns:c15="http://schemas.microsoft.com/office/drawing/2012/chart">
            <c:ext xmlns:c16="http://schemas.microsoft.com/office/drawing/2014/chart" uri="{C3380CC4-5D6E-409C-BE32-E72D297353CC}">
              <c16:uniqueId val="{00000005-9A89-4304-BD11-BD132D6DC3EA}"/>
            </c:ext>
          </c:extLst>
        </c:ser>
        <c:ser>
          <c:idx val="90"/>
          <c:order val="18"/>
          <c:tx>
            <c:strRef>
              <c:f>Sheet1!$B$15</c:f>
              <c:strCache>
                <c:ptCount val="1"/>
                <c:pt idx="0">
                  <c:v>WYATT</c:v>
                </c:pt>
              </c:strCache>
              <c:extLst xmlns:c15="http://schemas.microsoft.com/office/drawing/2012/chart"/>
            </c:strRef>
          </c:tx>
          <c:spPr>
            <a:ln w="34925" cap="rnd">
              <a:solidFill>
                <a:schemeClr val="accent1">
                  <a:lumMod val="70000"/>
                  <a:lumOff val="30000"/>
                </a:schemeClr>
              </a:solidFill>
              <a:round/>
            </a:ln>
            <a:effectLst>
              <a:outerShdw blurRad="40000" dist="23000" dir="5400000" rotWithShape="0">
                <a:srgbClr val="000000">
                  <a:alpha val="35000"/>
                </a:srgbClr>
              </a:outerShdw>
            </a:effectLst>
          </c:spPr>
          <c:marker>
            <c:symbol val="none"/>
          </c:marker>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Sheet1!$F$15:$AV$15</c:f>
              <c:numCache>
                <c:formatCode>0.0</c:formatCode>
                <c:ptCount val="43"/>
                <c:pt idx="0">
                  <c:v>79.3</c:v>
                </c:pt>
                <c:pt idx="1">
                  <c:v>80.2</c:v>
                </c:pt>
                <c:pt idx="2">
                  <c:v>79.75</c:v>
                </c:pt>
                <c:pt idx="3">
                  <c:v>80.8</c:v>
                </c:pt>
                <c:pt idx="4">
                  <c:v>84.33</c:v>
                </c:pt>
                <c:pt idx="5">
                  <c:v>79.17</c:v>
                </c:pt>
                <c:pt idx="6">
                  <c:v>80.33</c:v>
                </c:pt>
                <c:pt idx="7">
                  <c:v>81.25</c:v>
                </c:pt>
                <c:pt idx="8">
                  <c:v>87.58</c:v>
                </c:pt>
                <c:pt idx="9">
                  <c:v>83.66</c:v>
                </c:pt>
                <c:pt idx="10">
                  <c:v>81.42</c:v>
                </c:pt>
                <c:pt idx="11">
                  <c:v>82.5</c:v>
                </c:pt>
                <c:pt idx="12">
                  <c:v>79.92</c:v>
                </c:pt>
                <c:pt idx="13">
                  <c:v>82.35</c:v>
                </c:pt>
                <c:pt idx="14">
                  <c:v>81.08</c:v>
                </c:pt>
                <c:pt idx="15">
                  <c:v>82.75</c:v>
                </c:pt>
                <c:pt idx="16">
                  <c:v>82.5</c:v>
                </c:pt>
                <c:pt idx="17">
                  <c:v>86.1</c:v>
                </c:pt>
                <c:pt idx="18">
                  <c:v>86.25</c:v>
                </c:pt>
                <c:pt idx="19">
                  <c:v>93</c:v>
                </c:pt>
                <c:pt idx="20">
                  <c:v>90.75</c:v>
                </c:pt>
                <c:pt idx="21">
                  <c:v>95.5</c:v>
                </c:pt>
                <c:pt idx="22">
                  <c:v>92.92</c:v>
                </c:pt>
                <c:pt idx="23">
                  <c:v>97.25</c:v>
                </c:pt>
                <c:pt idx="24">
                  <c:v>93.58</c:v>
                </c:pt>
                <c:pt idx="25">
                  <c:v>97.42</c:v>
                </c:pt>
                <c:pt idx="37">
                  <c:v>105</c:v>
                </c:pt>
                <c:pt idx="39">
                  <c:v>103</c:v>
                </c:pt>
                <c:pt idx="40">
                  <c:v>100</c:v>
                </c:pt>
                <c:pt idx="41">
                  <c:v>104.25</c:v>
                </c:pt>
                <c:pt idx="42" formatCode="0.00">
                  <c:v>99.75</c:v>
                </c:pt>
              </c:numCache>
            </c:numRef>
          </c:val>
          <c:smooth val="0"/>
          <c:extLst xmlns:c15="http://schemas.microsoft.com/office/drawing/2012/chart">
            <c:ext xmlns:c16="http://schemas.microsoft.com/office/drawing/2014/chart" uri="{C3380CC4-5D6E-409C-BE32-E72D297353CC}">
              <c16:uniqueId val="{00000006-9A89-4304-BD11-BD132D6DC3EA}"/>
            </c:ext>
          </c:extLst>
        </c:ser>
        <c:ser>
          <c:idx val="1"/>
          <c:order val="23"/>
          <c:tx>
            <c:strRef>
              <c:f>Sheet1!$B$8</c:f>
              <c:strCache>
                <c:ptCount val="1"/>
                <c:pt idx="0">
                  <c:v>FAIRBANKS</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Sheet1!$F$8:$AV$8</c:f>
              <c:numCache>
                <c:formatCode>General</c:formatCode>
                <c:ptCount val="43"/>
                <c:pt idx="32" formatCode="0.0">
                  <c:v>100</c:v>
                </c:pt>
                <c:pt idx="33" formatCode="0.0">
                  <c:v>105</c:v>
                </c:pt>
                <c:pt idx="34" formatCode="0.0">
                  <c:v>105.25</c:v>
                </c:pt>
                <c:pt idx="35" formatCode="0.00">
                  <c:v>109.25</c:v>
                </c:pt>
                <c:pt idx="36" formatCode="0.00">
                  <c:v>109</c:v>
                </c:pt>
                <c:pt idx="37" formatCode="0.00">
                  <c:v>109.25</c:v>
                </c:pt>
                <c:pt idx="38" formatCode="0.00">
                  <c:v>108</c:v>
                </c:pt>
                <c:pt idx="39" formatCode="0.00">
                  <c:v>109</c:v>
                </c:pt>
                <c:pt idx="40" formatCode="0.00">
                  <c:v>106.8</c:v>
                </c:pt>
                <c:pt idx="41" formatCode="0.00">
                  <c:v>110.4</c:v>
                </c:pt>
                <c:pt idx="42" formatCode="0.00">
                  <c:v>109.5</c:v>
                </c:pt>
              </c:numCache>
            </c:numRef>
          </c:val>
          <c:smooth val="0"/>
          <c:extLst>
            <c:ext xmlns:c16="http://schemas.microsoft.com/office/drawing/2014/chart" uri="{C3380CC4-5D6E-409C-BE32-E72D297353CC}">
              <c16:uniqueId val="{00000008-9A89-4304-BD11-BD132D6DC3EA}"/>
            </c:ext>
          </c:extLst>
        </c:ser>
        <c:dLbls>
          <c:showLegendKey val="0"/>
          <c:showVal val="0"/>
          <c:showCatName val="0"/>
          <c:showSerName val="0"/>
          <c:showPercent val="0"/>
          <c:showBubbleSize val="0"/>
        </c:dLbls>
        <c:smooth val="0"/>
        <c:axId val="451350920"/>
        <c:axId val="451351312"/>
        <c:extLst>
          <c:ext xmlns:c15="http://schemas.microsoft.com/office/drawing/2012/chart" uri="{02D57815-91ED-43cb-92C2-25804820EDAC}">
            <c15:filteredLineSeries>
              <c15:ser>
                <c:idx val="72"/>
                <c:order val="0"/>
                <c:tx>
                  <c:strRef>
                    <c:extLst>
                      <c:ext uri="{02D57815-91ED-43cb-92C2-25804820EDAC}">
                        <c15:formulaRef>
                          <c15:sqref>Sheet1!$B$20</c15:sqref>
                        </c15:formulaRef>
                      </c:ext>
                    </c:extLst>
                    <c:strCache>
                      <c:ptCount val="1"/>
                      <c:pt idx="0">
                        <c:v>ALBERS 1</c:v>
                      </c:pt>
                    </c:strCache>
                  </c:strRef>
                </c:tx>
                <c:spPr>
                  <a:ln w="34925" cap="rnd">
                    <a:solidFill>
                      <a:schemeClr val="accent1">
                        <a:lumMod val="8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c:ext uri="{02D57815-91ED-43cb-92C2-25804820EDAC}">
                        <c15:formulaRef>
                          <c15:sqref>Sheet1!$F$20:$AN$20</c15:sqref>
                        </c15:formulaRef>
                      </c:ext>
                    </c:extLst>
                    <c:numCache>
                      <c:formatCode>0.0</c:formatCode>
                      <c:ptCount val="35"/>
                      <c:pt idx="0">
                        <c:v>56.1</c:v>
                      </c:pt>
                      <c:pt idx="1">
                        <c:v>54</c:v>
                      </c:pt>
                      <c:pt idx="2">
                        <c:v>56</c:v>
                      </c:pt>
                      <c:pt idx="3">
                        <c:v>55.1</c:v>
                      </c:pt>
                      <c:pt idx="4">
                        <c:v>57.67</c:v>
                      </c:pt>
                      <c:pt idx="5">
                        <c:v>56</c:v>
                      </c:pt>
                      <c:pt idx="6">
                        <c:v>58.9</c:v>
                      </c:pt>
                      <c:pt idx="7">
                        <c:v>58.16</c:v>
                      </c:pt>
                      <c:pt idx="8">
                        <c:v>57.25</c:v>
                      </c:pt>
                      <c:pt idx="9">
                        <c:v>59.75</c:v>
                      </c:pt>
                      <c:pt idx="10">
                        <c:v>61.33</c:v>
                      </c:pt>
                      <c:pt idx="11">
                        <c:v>61</c:v>
                      </c:pt>
                      <c:pt idx="12">
                        <c:v>62.08</c:v>
                      </c:pt>
                      <c:pt idx="13">
                        <c:v>60.66</c:v>
                      </c:pt>
                      <c:pt idx="14">
                        <c:v>62.08</c:v>
                      </c:pt>
                      <c:pt idx="15">
                        <c:v>62</c:v>
                      </c:pt>
                      <c:pt idx="16">
                        <c:v>63</c:v>
                      </c:pt>
                      <c:pt idx="17">
                        <c:v>62.9</c:v>
                      </c:pt>
                      <c:pt idx="18">
                        <c:v>64.58</c:v>
                      </c:pt>
                      <c:pt idx="19">
                        <c:v>67.83</c:v>
                      </c:pt>
                      <c:pt idx="20">
                        <c:v>68.58</c:v>
                      </c:pt>
                      <c:pt idx="21">
                        <c:v>72.08</c:v>
                      </c:pt>
                      <c:pt idx="22">
                        <c:v>73.25</c:v>
                      </c:pt>
                      <c:pt idx="23">
                        <c:v>73.92</c:v>
                      </c:pt>
                      <c:pt idx="24">
                        <c:v>75.08</c:v>
                      </c:pt>
                      <c:pt idx="25">
                        <c:v>73.92</c:v>
                      </c:pt>
                      <c:pt idx="26">
                        <c:v>74</c:v>
                      </c:pt>
                      <c:pt idx="27">
                        <c:v>74.92</c:v>
                      </c:pt>
                      <c:pt idx="28">
                        <c:v>75.25</c:v>
                      </c:pt>
                      <c:pt idx="29">
                        <c:v>75.75</c:v>
                      </c:pt>
                      <c:pt idx="30">
                        <c:v>75.92</c:v>
                      </c:pt>
                      <c:pt idx="31">
                        <c:v>76.5</c:v>
                      </c:pt>
                      <c:pt idx="32" formatCode="General">
                        <c:v>77.75</c:v>
                      </c:pt>
                      <c:pt idx="33" formatCode="General">
                        <c:v>80.16</c:v>
                      </c:pt>
                      <c:pt idx="34" formatCode="General">
                        <c:v>80</c:v>
                      </c:pt>
                    </c:numCache>
                  </c:numRef>
                </c:val>
                <c:smooth val="0"/>
                <c:extLst>
                  <c:ext xmlns:c16="http://schemas.microsoft.com/office/drawing/2014/chart" uri="{C3380CC4-5D6E-409C-BE32-E72D297353CC}">
                    <c16:uniqueId val="{00000009-9A89-4304-BD11-BD132D6DC3EA}"/>
                  </c:ext>
                </c:extLst>
              </c15:ser>
            </c15:filteredLineSeries>
            <c15:filteredLineSeries>
              <c15:ser>
                <c:idx val="73"/>
                <c:order val="1"/>
                <c:tx>
                  <c:strRef>
                    <c:extLst xmlns:c15="http://schemas.microsoft.com/office/drawing/2012/chart">
                      <c:ext xmlns:c15="http://schemas.microsoft.com/office/drawing/2012/chart" uri="{02D57815-91ED-43cb-92C2-25804820EDAC}">
                        <c15:formulaRef>
                          <c15:sqref>Sheet1!$B$21</c15:sqref>
                        </c15:formulaRef>
                      </c:ext>
                    </c:extLst>
                    <c:strCache>
                      <c:ptCount val="1"/>
                      <c:pt idx="0">
                        <c:v>ALLEN</c:v>
                      </c:pt>
                    </c:strCache>
                  </c:strRef>
                </c:tx>
                <c:spPr>
                  <a:ln w="34925" cap="rnd">
                    <a:solidFill>
                      <a:schemeClr val="accent2">
                        <a:lumMod val="8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Sheet1!$F$21:$AN$21</c15:sqref>
                        </c15:formulaRef>
                      </c:ext>
                    </c:extLst>
                    <c:numCache>
                      <c:formatCode>0.0</c:formatCode>
                      <c:ptCount val="35"/>
                      <c:pt idx="0">
                        <c:v>55.5</c:v>
                      </c:pt>
                      <c:pt idx="1">
                        <c:v>58.8</c:v>
                      </c:pt>
                      <c:pt idx="2">
                        <c:v>56.75</c:v>
                      </c:pt>
                      <c:pt idx="3">
                        <c:v>57.33</c:v>
                      </c:pt>
                      <c:pt idx="4">
                        <c:v>57.16</c:v>
                      </c:pt>
                      <c:pt idx="5">
                        <c:v>65.25</c:v>
                      </c:pt>
                      <c:pt idx="6">
                        <c:v>59.9</c:v>
                      </c:pt>
                      <c:pt idx="7">
                        <c:v>56.1</c:v>
                      </c:pt>
                      <c:pt idx="8">
                        <c:v>62</c:v>
                      </c:pt>
                      <c:pt idx="9">
                        <c:v>57.5</c:v>
                      </c:pt>
                      <c:pt idx="10">
                        <c:v>66.33</c:v>
                      </c:pt>
                      <c:pt idx="11">
                        <c:v>58.42</c:v>
                      </c:pt>
                      <c:pt idx="12">
                        <c:v>62.42</c:v>
                      </c:pt>
                      <c:pt idx="13">
                        <c:v>58.3</c:v>
                      </c:pt>
                      <c:pt idx="14">
                        <c:v>63.42</c:v>
                      </c:pt>
                      <c:pt idx="15">
                        <c:v>61.75</c:v>
                      </c:pt>
                      <c:pt idx="16">
                        <c:v>67.58</c:v>
                      </c:pt>
                      <c:pt idx="17">
                        <c:v>63.15</c:v>
                      </c:pt>
                      <c:pt idx="18">
                        <c:v>63.1</c:v>
                      </c:pt>
                      <c:pt idx="19">
                        <c:v>67.25</c:v>
                      </c:pt>
                      <c:pt idx="20">
                        <c:v>62.83</c:v>
                      </c:pt>
                      <c:pt idx="21">
                        <c:v>70.67</c:v>
                      </c:pt>
                      <c:pt idx="22">
                        <c:v>66</c:v>
                      </c:pt>
                      <c:pt idx="23">
                        <c:v>68.75</c:v>
                      </c:pt>
                      <c:pt idx="24">
                        <c:v>66.67</c:v>
                      </c:pt>
                      <c:pt idx="25">
                        <c:v>69.5</c:v>
                      </c:pt>
                      <c:pt idx="26" formatCode="0.00">
                        <c:v>72.92</c:v>
                      </c:pt>
                      <c:pt idx="27" formatCode="0.00">
                        <c:v>71</c:v>
                      </c:pt>
                      <c:pt idx="28" formatCode="0.00">
                        <c:v>66.17</c:v>
                      </c:pt>
                      <c:pt idx="29" formatCode="0.00">
                        <c:v>71.58</c:v>
                      </c:pt>
                      <c:pt idx="30" formatCode="0.00">
                        <c:v>67.5</c:v>
                      </c:pt>
                      <c:pt idx="31" formatCode="0.00">
                        <c:v>73.75</c:v>
                      </c:pt>
                      <c:pt idx="32" formatCode="0.00">
                        <c:v>68.92</c:v>
                      </c:pt>
                      <c:pt idx="33" formatCode="0.00">
                        <c:v>72</c:v>
                      </c:pt>
                      <c:pt idx="34" formatCode="0.00">
                        <c:v>71.75</c:v>
                      </c:pt>
                    </c:numCache>
                  </c:numRef>
                </c:val>
                <c:smooth val="0"/>
                <c:extLst xmlns:c15="http://schemas.microsoft.com/office/drawing/2012/chart">
                  <c:ext xmlns:c16="http://schemas.microsoft.com/office/drawing/2014/chart" uri="{C3380CC4-5D6E-409C-BE32-E72D297353CC}">
                    <c16:uniqueId val="{0000000A-9A89-4304-BD11-BD132D6DC3EA}"/>
                  </c:ext>
                </c:extLst>
              </c15:ser>
            </c15:filteredLineSeries>
            <c15:filteredLineSeries>
              <c15:ser>
                <c:idx val="74"/>
                <c:order val="2"/>
                <c:tx>
                  <c:strRef>
                    <c:extLst xmlns:c15="http://schemas.microsoft.com/office/drawing/2012/chart">
                      <c:ext xmlns:c15="http://schemas.microsoft.com/office/drawing/2012/chart" uri="{02D57815-91ED-43cb-92C2-25804820EDAC}">
                        <c15:formulaRef>
                          <c15:sqref>Sheet1!$B$5</c15:sqref>
                        </c15:formulaRef>
                      </c:ext>
                    </c:extLst>
                    <c:strCache>
                      <c:ptCount val="1"/>
                      <c:pt idx="0">
                        <c:v>BECKLEY</c:v>
                      </c:pt>
                    </c:strCache>
                  </c:strRef>
                </c:tx>
                <c:spPr>
                  <a:ln w="34925" cap="rnd">
                    <a:solidFill>
                      <a:schemeClr val="accent3">
                        <a:lumMod val="8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Sheet1!$F$5:$AN$5</c15:sqref>
                        </c15:formulaRef>
                      </c:ext>
                    </c:extLst>
                    <c:numCache>
                      <c:formatCode>0.0</c:formatCode>
                      <c:ptCount val="35"/>
                      <c:pt idx="0">
                        <c:v>117.5</c:v>
                      </c:pt>
                      <c:pt idx="1">
                        <c:v>114.3</c:v>
                      </c:pt>
                      <c:pt idx="2">
                        <c:v>117</c:v>
                      </c:pt>
                      <c:pt idx="3">
                        <c:v>115.1</c:v>
                      </c:pt>
                      <c:pt idx="4">
                        <c:v>116</c:v>
                      </c:pt>
                      <c:pt idx="5">
                        <c:v>113.67</c:v>
                      </c:pt>
                      <c:pt idx="6">
                        <c:v>115.5</c:v>
                      </c:pt>
                      <c:pt idx="7">
                        <c:v>113.5</c:v>
                      </c:pt>
                      <c:pt idx="8">
                        <c:v>115.75</c:v>
                      </c:pt>
                      <c:pt idx="9">
                        <c:v>114.5</c:v>
                      </c:pt>
                      <c:pt idx="10">
                        <c:v>116.25</c:v>
                      </c:pt>
                      <c:pt idx="11">
                        <c:v>114.67</c:v>
                      </c:pt>
                      <c:pt idx="12">
                        <c:v>116.66</c:v>
                      </c:pt>
                      <c:pt idx="13">
                        <c:v>115.15</c:v>
                      </c:pt>
                      <c:pt idx="14">
                        <c:v>117</c:v>
                      </c:pt>
                      <c:pt idx="15">
                        <c:v>116.33</c:v>
                      </c:pt>
                      <c:pt idx="16">
                        <c:v>118.66</c:v>
                      </c:pt>
                      <c:pt idx="17">
                        <c:v>118</c:v>
                      </c:pt>
                      <c:pt idx="18">
                        <c:v>119.83</c:v>
                      </c:pt>
                      <c:pt idx="19">
                        <c:v>122.33</c:v>
                      </c:pt>
                      <c:pt idx="20">
                        <c:v>124</c:v>
                      </c:pt>
                      <c:pt idx="21">
                        <c:v>126</c:v>
                      </c:pt>
                      <c:pt idx="22">
                        <c:v>127.83</c:v>
                      </c:pt>
                      <c:pt idx="23">
                        <c:v>128.83000000000001</c:v>
                      </c:pt>
                      <c:pt idx="24">
                        <c:v>129.83000000000001</c:v>
                      </c:pt>
                      <c:pt idx="25">
                        <c:v>129.25</c:v>
                      </c:pt>
                      <c:pt idx="26">
                        <c:v>132.58000000000001</c:v>
                      </c:pt>
                      <c:pt idx="27">
                        <c:v>132.58000000000001</c:v>
                      </c:pt>
                      <c:pt idx="28">
                        <c:v>134.83000000000001</c:v>
                      </c:pt>
                      <c:pt idx="29">
                        <c:v>135.5</c:v>
                      </c:pt>
                      <c:pt idx="30">
                        <c:v>136.25</c:v>
                      </c:pt>
                      <c:pt idx="31">
                        <c:v>139</c:v>
                      </c:pt>
                      <c:pt idx="32">
                        <c:v>139.16</c:v>
                      </c:pt>
                      <c:pt idx="33">
                        <c:v>141.41999999999999</c:v>
                      </c:pt>
                      <c:pt idx="34">
                        <c:v>141.5</c:v>
                      </c:pt>
                    </c:numCache>
                  </c:numRef>
                </c:val>
                <c:smooth val="0"/>
                <c:extLst xmlns:c15="http://schemas.microsoft.com/office/drawing/2012/chart">
                  <c:ext xmlns:c16="http://schemas.microsoft.com/office/drawing/2014/chart" uri="{C3380CC4-5D6E-409C-BE32-E72D297353CC}">
                    <c16:uniqueId val="{0000000B-9A89-4304-BD11-BD132D6DC3EA}"/>
                  </c:ext>
                </c:extLst>
              </c15:ser>
            </c15:filteredLineSeries>
            <c15:filteredLineSeries>
              <c15:ser>
                <c:idx val="75"/>
                <c:order val="3"/>
                <c:tx>
                  <c:strRef>
                    <c:extLst xmlns:c15="http://schemas.microsoft.com/office/drawing/2012/chart">
                      <c:ext xmlns:c15="http://schemas.microsoft.com/office/drawing/2012/chart" uri="{02D57815-91ED-43cb-92C2-25804820EDAC}">
                        <c15:formulaRef>
                          <c15:sqref>Sheet1!$B$22</c15:sqref>
                        </c15:formulaRef>
                      </c:ext>
                    </c:extLst>
                    <c:strCache>
                      <c:ptCount val="1"/>
                      <c:pt idx="0">
                        <c:v>BENTLEY</c:v>
                      </c:pt>
                    </c:strCache>
                  </c:strRef>
                </c:tx>
                <c:spPr>
                  <a:ln w="34925" cap="rnd">
                    <a:solidFill>
                      <a:schemeClr val="accent4">
                        <a:lumMod val="8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Sheet1!$F$22:$AN$22</c15:sqref>
                        </c15:formulaRef>
                      </c:ext>
                    </c:extLst>
                    <c:numCache>
                      <c:formatCode>0.0</c:formatCode>
                      <c:ptCount val="35"/>
                      <c:pt idx="0">
                        <c:v>72</c:v>
                      </c:pt>
                      <c:pt idx="1">
                        <c:v>76.8</c:v>
                      </c:pt>
                      <c:pt idx="2">
                        <c:v>74</c:v>
                      </c:pt>
                      <c:pt idx="3">
                        <c:v>78.5</c:v>
                      </c:pt>
                      <c:pt idx="4">
                        <c:v>76.16</c:v>
                      </c:pt>
                      <c:pt idx="5">
                        <c:v>77.25</c:v>
                      </c:pt>
                      <c:pt idx="6">
                        <c:v>83.33</c:v>
                      </c:pt>
                      <c:pt idx="7">
                        <c:v>79.25</c:v>
                      </c:pt>
                      <c:pt idx="8">
                        <c:v>82.42</c:v>
                      </c:pt>
                      <c:pt idx="9">
                        <c:v>83.58</c:v>
                      </c:pt>
                      <c:pt idx="10">
                        <c:v>81.83</c:v>
                      </c:pt>
                      <c:pt idx="11">
                        <c:v>82.25</c:v>
                      </c:pt>
                      <c:pt idx="12">
                        <c:v>84.08</c:v>
                      </c:pt>
                      <c:pt idx="13">
                        <c:v>83</c:v>
                      </c:pt>
                      <c:pt idx="14">
                        <c:v>82.25</c:v>
                      </c:pt>
                      <c:pt idx="15">
                        <c:v>83.92</c:v>
                      </c:pt>
                      <c:pt idx="16">
                        <c:v>84.58</c:v>
                      </c:pt>
                      <c:pt idx="17">
                        <c:v>86.2</c:v>
                      </c:pt>
                      <c:pt idx="18">
                        <c:v>92.66</c:v>
                      </c:pt>
                      <c:pt idx="19">
                        <c:v>91.25</c:v>
                      </c:pt>
                      <c:pt idx="20">
                        <c:v>87.58</c:v>
                      </c:pt>
                      <c:pt idx="21">
                        <c:v>95.17</c:v>
                      </c:pt>
                      <c:pt idx="22">
                        <c:v>91.75</c:v>
                      </c:pt>
                      <c:pt idx="23">
                        <c:v>94.33</c:v>
                      </c:pt>
                      <c:pt idx="24">
                        <c:v>92.83</c:v>
                      </c:pt>
                      <c:pt idx="25">
                        <c:v>94.25</c:v>
                      </c:pt>
                      <c:pt idx="26" formatCode="0.00">
                        <c:v>100.42</c:v>
                      </c:pt>
                      <c:pt idx="27" formatCode="0.00">
                        <c:v>98.25</c:v>
                      </c:pt>
                      <c:pt idx="28" formatCode="0.00">
                        <c:v>93</c:v>
                      </c:pt>
                      <c:pt idx="29" formatCode="0.00">
                        <c:v>97.5</c:v>
                      </c:pt>
                      <c:pt idx="30" formatCode="0.00">
                        <c:v>94.75</c:v>
                      </c:pt>
                      <c:pt idx="31" formatCode="0.00">
                        <c:v>101.25</c:v>
                      </c:pt>
                      <c:pt idx="32" formatCode="0.00">
                        <c:v>97</c:v>
                      </c:pt>
                      <c:pt idx="33" formatCode="0.00">
                        <c:v>102</c:v>
                      </c:pt>
                      <c:pt idx="34" formatCode="0.00">
                        <c:v>101.75</c:v>
                      </c:pt>
                    </c:numCache>
                  </c:numRef>
                </c:val>
                <c:smooth val="0"/>
                <c:extLst xmlns:c15="http://schemas.microsoft.com/office/drawing/2012/chart">
                  <c:ext xmlns:c16="http://schemas.microsoft.com/office/drawing/2014/chart" uri="{C3380CC4-5D6E-409C-BE32-E72D297353CC}">
                    <c16:uniqueId val="{0000000C-9A89-4304-BD11-BD132D6DC3EA}"/>
                  </c:ext>
                </c:extLst>
              </c15:ser>
            </c15:filteredLineSeries>
            <c15:filteredLineSeries>
              <c15:ser>
                <c:idx val="76"/>
                <c:order val="4"/>
                <c:tx>
                  <c:strRef>
                    <c:extLst xmlns:c15="http://schemas.microsoft.com/office/drawing/2012/chart">
                      <c:ext xmlns:c15="http://schemas.microsoft.com/office/drawing/2012/chart" uri="{02D57815-91ED-43cb-92C2-25804820EDAC}">
                        <c15:formulaRef>
                          <c15:sqref>Sheet1!$B$23</c15:sqref>
                        </c15:formulaRef>
                      </c:ext>
                    </c:extLst>
                    <c:strCache>
                      <c:ptCount val="1"/>
                      <c:pt idx="0">
                        <c:v>BIRNBAUM</c:v>
                      </c:pt>
                    </c:strCache>
                  </c:strRef>
                </c:tx>
                <c:spPr>
                  <a:ln w="34925" cap="rnd">
                    <a:solidFill>
                      <a:schemeClr val="accent5">
                        <a:lumMod val="8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Sheet1!$F$23:$AN$23</c15:sqref>
                        </c15:formulaRef>
                      </c:ext>
                    </c:extLst>
                    <c:numCache>
                      <c:formatCode>0.0</c:formatCode>
                      <c:ptCount val="35"/>
                      <c:pt idx="0">
                        <c:v>50.1</c:v>
                      </c:pt>
                      <c:pt idx="1">
                        <c:v>57.8</c:v>
                      </c:pt>
                      <c:pt idx="2">
                        <c:v>54.75</c:v>
                      </c:pt>
                      <c:pt idx="3">
                        <c:v>58.75</c:v>
                      </c:pt>
                      <c:pt idx="4">
                        <c:v>57.16</c:v>
                      </c:pt>
                      <c:pt idx="5">
                        <c:v>56.58</c:v>
                      </c:pt>
                      <c:pt idx="6">
                        <c:v>60.25</c:v>
                      </c:pt>
                      <c:pt idx="7">
                        <c:v>58</c:v>
                      </c:pt>
                      <c:pt idx="8">
                        <c:v>59</c:v>
                      </c:pt>
                      <c:pt idx="9">
                        <c:v>57.75</c:v>
                      </c:pt>
                      <c:pt idx="11">
                        <c:v>58.67</c:v>
                      </c:pt>
                      <c:pt idx="12">
                        <c:v>64.5</c:v>
                      </c:pt>
                      <c:pt idx="13">
                        <c:v>60.7</c:v>
                      </c:pt>
                      <c:pt idx="14">
                        <c:v>61.75</c:v>
                      </c:pt>
                      <c:pt idx="15">
                        <c:v>63.75</c:v>
                      </c:pt>
                      <c:pt idx="16">
                        <c:v>63.58</c:v>
                      </c:pt>
                      <c:pt idx="17">
                        <c:v>67.650000000000006</c:v>
                      </c:pt>
                      <c:pt idx="18">
                        <c:v>77.33</c:v>
                      </c:pt>
                      <c:pt idx="19">
                        <c:v>69.67</c:v>
                      </c:pt>
                      <c:pt idx="20">
                        <c:v>64.08</c:v>
                      </c:pt>
                      <c:pt idx="21">
                        <c:v>75.42</c:v>
                      </c:pt>
                      <c:pt idx="22">
                        <c:v>69.58</c:v>
                      </c:pt>
                      <c:pt idx="23">
                        <c:v>71.83</c:v>
                      </c:pt>
                      <c:pt idx="24">
                        <c:v>67.33</c:v>
                      </c:pt>
                      <c:pt idx="25">
                        <c:v>70.599999999999994</c:v>
                      </c:pt>
                      <c:pt idx="26" formatCode="0.00">
                        <c:v>75</c:v>
                      </c:pt>
                      <c:pt idx="27" formatCode="0.00">
                        <c:v>74.58</c:v>
                      </c:pt>
                      <c:pt idx="28" formatCode="0.00">
                        <c:v>67.75</c:v>
                      </c:pt>
                      <c:pt idx="29" formatCode="0.00">
                        <c:v>75.5</c:v>
                      </c:pt>
                      <c:pt idx="30" formatCode="0.00">
                        <c:v>70.67</c:v>
                      </c:pt>
                      <c:pt idx="31" formatCode="0.00">
                        <c:v>78.25</c:v>
                      </c:pt>
                      <c:pt idx="32" formatCode="0.00">
                        <c:v>72.92</c:v>
                      </c:pt>
                      <c:pt idx="33" formatCode="0.00">
                        <c:v>77.25</c:v>
                      </c:pt>
                      <c:pt idx="34" formatCode="0.00">
                        <c:v>75.25</c:v>
                      </c:pt>
                    </c:numCache>
                  </c:numRef>
                </c:val>
                <c:smooth val="0"/>
                <c:extLst xmlns:c15="http://schemas.microsoft.com/office/drawing/2012/chart">
                  <c:ext xmlns:c16="http://schemas.microsoft.com/office/drawing/2014/chart" uri="{C3380CC4-5D6E-409C-BE32-E72D297353CC}">
                    <c16:uniqueId val="{0000000D-9A89-4304-BD11-BD132D6DC3EA}"/>
                  </c:ext>
                </c:extLst>
              </c15:ser>
            </c15:filteredLineSeries>
            <c15:filteredLineSeries>
              <c15:ser>
                <c:idx val="79"/>
                <c:order val="7"/>
                <c:tx>
                  <c:strRef>
                    <c:extLst xmlns:c15="http://schemas.microsoft.com/office/drawing/2012/chart">
                      <c:ext xmlns:c15="http://schemas.microsoft.com/office/drawing/2012/chart" uri="{02D57815-91ED-43cb-92C2-25804820EDAC}">
                        <c15:formulaRef>
                          <c15:sqref>Sheet1!$B$24</c15:sqref>
                        </c15:formulaRef>
                      </c:ext>
                    </c:extLst>
                    <c:strCache>
                      <c:ptCount val="1"/>
                      <c:pt idx="0">
                        <c:v>COLEMAN #2</c:v>
                      </c:pt>
                    </c:strCache>
                  </c:strRef>
                </c:tx>
                <c:spPr>
                  <a:ln w="34925" cap="rnd">
                    <a:solidFill>
                      <a:schemeClr val="accent2">
                        <a:lumMod val="60000"/>
                        <a:lumOff val="4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Sheet1!$F$24:$AN$24</c15:sqref>
                        </c15:formulaRef>
                      </c:ext>
                    </c:extLst>
                    <c:numCache>
                      <c:formatCode>0.0</c:formatCode>
                      <c:ptCount val="35"/>
                      <c:pt idx="0">
                        <c:v>91</c:v>
                      </c:pt>
                      <c:pt idx="1">
                        <c:v>92.8</c:v>
                      </c:pt>
                      <c:pt idx="2">
                        <c:v>89.5</c:v>
                      </c:pt>
                      <c:pt idx="3">
                        <c:v>94.33</c:v>
                      </c:pt>
                      <c:pt idx="4">
                        <c:v>92.16</c:v>
                      </c:pt>
                      <c:pt idx="5">
                        <c:v>92.33</c:v>
                      </c:pt>
                      <c:pt idx="6">
                        <c:v>93.75</c:v>
                      </c:pt>
                      <c:pt idx="7">
                        <c:v>94</c:v>
                      </c:pt>
                      <c:pt idx="8">
                        <c:v>97.16</c:v>
                      </c:pt>
                      <c:pt idx="9">
                        <c:v>97.5</c:v>
                      </c:pt>
                      <c:pt idx="10">
                        <c:v>97</c:v>
                      </c:pt>
                      <c:pt idx="11">
                        <c:v>96.67</c:v>
                      </c:pt>
                      <c:pt idx="12">
                        <c:v>97.08</c:v>
                      </c:pt>
                      <c:pt idx="13">
                        <c:v>98.85</c:v>
                      </c:pt>
                      <c:pt idx="14">
                        <c:v>96.42</c:v>
                      </c:pt>
                      <c:pt idx="15">
                        <c:v>102</c:v>
                      </c:pt>
                      <c:pt idx="16">
                        <c:v>99.92</c:v>
                      </c:pt>
                      <c:pt idx="17">
                        <c:v>103.1</c:v>
                      </c:pt>
                      <c:pt idx="18">
                        <c:v>100.42</c:v>
                      </c:pt>
                      <c:pt idx="19">
                        <c:v>107.67</c:v>
                      </c:pt>
                      <c:pt idx="20">
                        <c:v>104.16</c:v>
                      </c:pt>
                      <c:pt idx="21">
                        <c:v>113.17</c:v>
                      </c:pt>
                      <c:pt idx="22">
                        <c:v>109.5</c:v>
                      </c:pt>
                      <c:pt idx="23">
                        <c:v>111.58</c:v>
                      </c:pt>
                      <c:pt idx="24">
                        <c:v>109.33</c:v>
                      </c:pt>
                      <c:pt idx="25">
                        <c:v>113</c:v>
                      </c:pt>
                      <c:pt idx="26" formatCode="0.00">
                        <c:v>110.5</c:v>
                      </c:pt>
                      <c:pt idx="27" formatCode="0.00">
                        <c:v>116.16</c:v>
                      </c:pt>
                      <c:pt idx="28" formatCode="0.00">
                        <c:v>110.5</c:v>
                      </c:pt>
                      <c:pt idx="29" formatCode="0.00">
                        <c:v>116.17</c:v>
                      </c:pt>
                      <c:pt idx="30" formatCode="0.00">
                        <c:v>114.08</c:v>
                      </c:pt>
                      <c:pt idx="31" formatCode="0.00">
                        <c:v>120.25</c:v>
                      </c:pt>
                      <c:pt idx="32" formatCode="0.00">
                        <c:v>115.67</c:v>
                      </c:pt>
                      <c:pt idx="33" formatCode="0.00">
                        <c:v>121.83</c:v>
                      </c:pt>
                      <c:pt idx="34" formatCode="0.00">
                        <c:v>119.16</c:v>
                      </c:pt>
                    </c:numCache>
                  </c:numRef>
                </c:val>
                <c:smooth val="0"/>
                <c:extLst xmlns:c15="http://schemas.microsoft.com/office/drawing/2012/chart">
                  <c:ext xmlns:c16="http://schemas.microsoft.com/office/drawing/2014/chart" uri="{C3380CC4-5D6E-409C-BE32-E72D297353CC}">
                    <c16:uniqueId val="{0000000E-9A89-4304-BD11-BD132D6DC3EA}"/>
                  </c:ext>
                </c:extLst>
              </c15:ser>
            </c15:filteredLineSeries>
            <c15:filteredLineSeries>
              <c15:ser>
                <c:idx val="80"/>
                <c:order val="8"/>
                <c:tx>
                  <c:strRef>
                    <c:extLst xmlns:c15="http://schemas.microsoft.com/office/drawing/2012/chart">
                      <c:ext xmlns:c15="http://schemas.microsoft.com/office/drawing/2012/chart" uri="{02D57815-91ED-43cb-92C2-25804820EDAC}">
                        <c15:formulaRef>
                          <c15:sqref>Sheet1!$B$25</c15:sqref>
                        </c15:formulaRef>
                      </c:ext>
                    </c:extLst>
                    <c:strCache>
                      <c:ptCount val="1"/>
                      <c:pt idx="0">
                        <c:v>CRANE</c:v>
                      </c:pt>
                    </c:strCache>
                  </c:strRef>
                </c:tx>
                <c:spPr>
                  <a:ln w="34925" cap="rnd">
                    <a:solidFill>
                      <a:schemeClr val="accent3">
                        <a:lumMod val="60000"/>
                        <a:lumOff val="4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Sheet1!$F$25:$AN$25</c15:sqref>
                        </c15:formulaRef>
                      </c:ext>
                    </c:extLst>
                    <c:numCache>
                      <c:formatCode>0.0</c:formatCode>
                      <c:ptCount val="35"/>
                      <c:pt idx="0">
                        <c:v>74.099999999999994</c:v>
                      </c:pt>
                      <c:pt idx="1">
                        <c:v>75.8</c:v>
                      </c:pt>
                      <c:pt idx="2">
                        <c:v>72.099999999999994</c:v>
                      </c:pt>
                      <c:pt idx="3">
                        <c:v>75</c:v>
                      </c:pt>
                      <c:pt idx="4">
                        <c:v>75.91</c:v>
                      </c:pt>
                      <c:pt idx="5">
                        <c:v>74.42</c:v>
                      </c:pt>
                      <c:pt idx="6">
                        <c:v>78.33</c:v>
                      </c:pt>
                      <c:pt idx="7">
                        <c:v>76.5</c:v>
                      </c:pt>
                      <c:pt idx="8">
                        <c:v>80.75</c:v>
                      </c:pt>
                      <c:pt idx="9">
                        <c:v>78.16</c:v>
                      </c:pt>
                      <c:pt idx="10">
                        <c:v>79.67</c:v>
                      </c:pt>
                      <c:pt idx="11">
                        <c:v>79.099999999999994</c:v>
                      </c:pt>
                      <c:pt idx="12">
                        <c:v>80.16</c:v>
                      </c:pt>
                      <c:pt idx="13">
                        <c:v>78.75</c:v>
                      </c:pt>
                      <c:pt idx="14">
                        <c:v>80.16</c:v>
                      </c:pt>
                      <c:pt idx="15">
                        <c:v>80.25</c:v>
                      </c:pt>
                      <c:pt idx="16">
                        <c:v>82.5</c:v>
                      </c:pt>
                      <c:pt idx="17">
                        <c:v>82.5</c:v>
                      </c:pt>
                      <c:pt idx="18">
                        <c:v>87.66</c:v>
                      </c:pt>
                      <c:pt idx="19">
                        <c:v>87.25</c:v>
                      </c:pt>
                      <c:pt idx="20">
                        <c:v>82.42</c:v>
                      </c:pt>
                      <c:pt idx="21">
                        <c:v>90.42</c:v>
                      </c:pt>
                      <c:pt idx="22">
                        <c:v>87.08</c:v>
                      </c:pt>
                      <c:pt idx="23">
                        <c:v>89</c:v>
                      </c:pt>
                      <c:pt idx="24">
                        <c:v>86.25</c:v>
                      </c:pt>
                      <c:pt idx="25">
                        <c:v>88.5</c:v>
                      </c:pt>
                      <c:pt idx="26" formatCode="0.00">
                        <c:v>86.08</c:v>
                      </c:pt>
                      <c:pt idx="27" formatCode="0.00">
                        <c:v>90.75</c:v>
                      </c:pt>
                      <c:pt idx="28" formatCode="0.00">
                        <c:v>85.58</c:v>
                      </c:pt>
                      <c:pt idx="29" formatCode="0.00">
                        <c:v>91.42</c:v>
                      </c:pt>
                      <c:pt idx="30" formatCode="0.00">
                        <c:v>87.75</c:v>
                      </c:pt>
                      <c:pt idx="31" formatCode="0.00">
                        <c:v>94</c:v>
                      </c:pt>
                      <c:pt idx="32" formatCode="0.00">
                        <c:v>89.5</c:v>
                      </c:pt>
                      <c:pt idx="33" formatCode="0.00">
                        <c:v>93.83</c:v>
                      </c:pt>
                      <c:pt idx="34" formatCode="0.00">
                        <c:v>95.5</c:v>
                      </c:pt>
                    </c:numCache>
                  </c:numRef>
                </c:val>
                <c:smooth val="0"/>
                <c:extLst xmlns:c15="http://schemas.microsoft.com/office/drawing/2012/chart">
                  <c:ext xmlns:c16="http://schemas.microsoft.com/office/drawing/2014/chart" uri="{C3380CC4-5D6E-409C-BE32-E72D297353CC}">
                    <c16:uniqueId val="{0000000F-9A89-4304-BD11-BD132D6DC3EA}"/>
                  </c:ext>
                </c:extLst>
              </c15:ser>
            </c15:filteredLineSeries>
            <c15:filteredLineSeries>
              <c15:ser>
                <c:idx val="83"/>
                <c:order val="11"/>
                <c:tx>
                  <c:strRef>
                    <c:extLst xmlns:c15="http://schemas.microsoft.com/office/drawing/2012/chart">
                      <c:ext xmlns:c15="http://schemas.microsoft.com/office/drawing/2012/chart" uri="{02D57815-91ED-43cb-92C2-25804820EDAC}">
                        <c15:formulaRef>
                          <c15:sqref>Sheet1!$B$27</c15:sqref>
                        </c15:formulaRef>
                      </c:ext>
                    </c:extLst>
                    <c:strCache>
                      <c:ptCount val="1"/>
                      <c:pt idx="0">
                        <c:v>MARQUIS</c:v>
                      </c:pt>
                    </c:strCache>
                  </c:strRef>
                </c:tx>
                <c:spPr>
                  <a:ln w="34925" cap="rnd">
                    <a:solidFill>
                      <a:schemeClr val="accent6">
                        <a:lumMod val="60000"/>
                        <a:lumOff val="4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Sheet1!$F$27:$AN$27</c15:sqref>
                        </c15:formulaRef>
                      </c:ext>
                    </c:extLst>
                    <c:numCache>
                      <c:formatCode>0.0</c:formatCode>
                      <c:ptCount val="35"/>
                      <c:pt idx="0">
                        <c:v>43.3</c:v>
                      </c:pt>
                      <c:pt idx="1">
                        <c:v>42</c:v>
                      </c:pt>
                      <c:pt idx="2">
                        <c:v>43.15</c:v>
                      </c:pt>
                      <c:pt idx="3">
                        <c:v>41.67</c:v>
                      </c:pt>
                      <c:pt idx="4">
                        <c:v>42.58</c:v>
                      </c:pt>
                      <c:pt idx="5">
                        <c:v>41.67</c:v>
                      </c:pt>
                      <c:pt idx="6">
                        <c:v>43.67</c:v>
                      </c:pt>
                      <c:pt idx="7">
                        <c:v>44.5</c:v>
                      </c:pt>
                      <c:pt idx="8">
                        <c:v>46.33</c:v>
                      </c:pt>
                      <c:pt idx="9">
                        <c:v>44.5</c:v>
                      </c:pt>
                      <c:pt idx="10">
                        <c:v>47</c:v>
                      </c:pt>
                      <c:pt idx="11">
                        <c:v>44.42</c:v>
                      </c:pt>
                      <c:pt idx="12">
                        <c:v>45.5</c:v>
                      </c:pt>
                      <c:pt idx="13">
                        <c:v>43.3</c:v>
                      </c:pt>
                      <c:pt idx="14">
                        <c:v>46.33</c:v>
                      </c:pt>
                      <c:pt idx="15">
                        <c:v>45.25</c:v>
                      </c:pt>
                      <c:pt idx="16">
                        <c:v>47.25</c:v>
                      </c:pt>
                      <c:pt idx="17">
                        <c:v>44.85</c:v>
                      </c:pt>
                      <c:pt idx="18">
                        <c:v>48</c:v>
                      </c:pt>
                      <c:pt idx="19">
                        <c:v>47.17</c:v>
                      </c:pt>
                      <c:pt idx="20">
                        <c:v>49.17</c:v>
                      </c:pt>
                      <c:pt idx="21">
                        <c:v>52.58</c:v>
                      </c:pt>
                      <c:pt idx="22">
                        <c:v>53.5</c:v>
                      </c:pt>
                      <c:pt idx="23">
                        <c:v>51.33</c:v>
                      </c:pt>
                      <c:pt idx="24">
                        <c:v>51.83</c:v>
                      </c:pt>
                      <c:pt idx="25">
                        <c:v>48.58</c:v>
                      </c:pt>
                      <c:pt idx="26" formatCode="0.00">
                        <c:v>51</c:v>
                      </c:pt>
                      <c:pt idx="27" formatCode="0.00">
                        <c:v>49.5</c:v>
                      </c:pt>
                      <c:pt idx="28" formatCode="0.00">
                        <c:v>51.33</c:v>
                      </c:pt>
                      <c:pt idx="29" formatCode="0.00">
                        <c:v>51</c:v>
                      </c:pt>
                      <c:pt idx="30" formatCode="0.00">
                        <c:v>52.5</c:v>
                      </c:pt>
                      <c:pt idx="31" formatCode="0.00">
                        <c:v>53</c:v>
                      </c:pt>
                      <c:pt idx="32" formatCode="0.00">
                        <c:v>53.5</c:v>
                      </c:pt>
                      <c:pt idx="33" formatCode="0.00">
                        <c:v>52.83</c:v>
                      </c:pt>
                      <c:pt idx="34" formatCode="0.00">
                        <c:v>53.25</c:v>
                      </c:pt>
                    </c:numCache>
                  </c:numRef>
                </c:val>
                <c:smooth val="0"/>
                <c:extLst xmlns:c15="http://schemas.microsoft.com/office/drawing/2012/chart">
                  <c:ext xmlns:c16="http://schemas.microsoft.com/office/drawing/2014/chart" uri="{C3380CC4-5D6E-409C-BE32-E72D297353CC}">
                    <c16:uniqueId val="{00000010-9A89-4304-BD11-BD132D6DC3EA}"/>
                  </c:ext>
                </c:extLst>
              </c15:ser>
            </c15:filteredLineSeries>
            <c15:filteredLineSeries>
              <c15:ser>
                <c:idx val="84"/>
                <c:order val="12"/>
                <c:tx>
                  <c:strRef>
                    <c:extLst xmlns:c15="http://schemas.microsoft.com/office/drawing/2012/chart">
                      <c:ext xmlns:c15="http://schemas.microsoft.com/office/drawing/2012/chart" uri="{02D57815-91ED-43cb-92C2-25804820EDAC}">
                        <c15:formulaRef>
                          <c15:sqref>Sheet1!$B$29</c15:sqref>
                        </c15:formulaRef>
                      </c:ext>
                    </c:extLst>
                    <c:strCache>
                      <c:ptCount val="1"/>
                      <c:pt idx="0">
                        <c:v>PAULSELL 1</c:v>
                      </c:pt>
                    </c:strCache>
                  </c:strRef>
                </c:tx>
                <c:spPr>
                  <a:ln w="34925" cap="rnd">
                    <a:solidFill>
                      <a:schemeClr val="accent1">
                        <a:lumMod val="5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Sheet1!$F$29:$AN$29</c15:sqref>
                        </c15:formulaRef>
                      </c:ext>
                    </c:extLst>
                    <c:numCache>
                      <c:formatCode>0.0</c:formatCode>
                      <c:ptCount val="35"/>
                      <c:pt idx="0">
                        <c:v>52.5</c:v>
                      </c:pt>
                      <c:pt idx="1">
                        <c:v>52.4</c:v>
                      </c:pt>
                      <c:pt idx="2">
                        <c:v>52.5</c:v>
                      </c:pt>
                      <c:pt idx="3">
                        <c:v>52.4</c:v>
                      </c:pt>
                      <c:pt idx="4">
                        <c:v>52.33</c:v>
                      </c:pt>
                      <c:pt idx="5">
                        <c:v>53.33</c:v>
                      </c:pt>
                      <c:pt idx="6">
                        <c:v>55.5</c:v>
                      </c:pt>
                      <c:pt idx="7">
                        <c:v>56.91</c:v>
                      </c:pt>
                      <c:pt idx="8">
                        <c:v>57.25</c:v>
                      </c:pt>
                      <c:pt idx="9">
                        <c:v>59.16</c:v>
                      </c:pt>
                      <c:pt idx="10">
                        <c:v>62</c:v>
                      </c:pt>
                      <c:pt idx="11">
                        <c:v>61</c:v>
                      </c:pt>
                      <c:pt idx="12">
                        <c:v>60.75</c:v>
                      </c:pt>
                      <c:pt idx="13">
                        <c:v>63.2</c:v>
                      </c:pt>
                      <c:pt idx="14">
                        <c:v>63.67</c:v>
                      </c:pt>
                      <c:pt idx="15">
                        <c:v>66.33</c:v>
                      </c:pt>
                      <c:pt idx="16">
                        <c:v>68.66</c:v>
                      </c:pt>
                      <c:pt idx="17">
                        <c:v>74.2</c:v>
                      </c:pt>
                      <c:pt idx="18">
                        <c:v>88.58</c:v>
                      </c:pt>
                      <c:pt idx="19">
                        <c:v>84.58</c:v>
                      </c:pt>
                      <c:pt idx="20">
                        <c:v>80.05</c:v>
                      </c:pt>
                      <c:pt idx="21">
                        <c:v>80.08</c:v>
                      </c:pt>
                      <c:pt idx="22">
                        <c:v>87.08</c:v>
                      </c:pt>
                      <c:pt idx="23">
                        <c:v>93.58</c:v>
                      </c:pt>
                      <c:pt idx="24">
                        <c:v>92.83</c:v>
                      </c:pt>
                      <c:pt idx="25">
                        <c:v>98.5</c:v>
                      </c:pt>
                      <c:pt idx="26" formatCode="0.00">
                        <c:v>99.25</c:v>
                      </c:pt>
                      <c:pt idx="27" formatCode="0.00">
                        <c:v>103.33</c:v>
                      </c:pt>
                      <c:pt idx="28" formatCode="0.00">
                        <c:v>101.17</c:v>
                      </c:pt>
                      <c:pt idx="29" formatCode="0.00">
                        <c:v>106</c:v>
                      </c:pt>
                      <c:pt idx="30" formatCode="0.00">
                        <c:v>105</c:v>
                      </c:pt>
                      <c:pt idx="31" formatCode="0.00">
                        <c:v>109.6</c:v>
                      </c:pt>
                      <c:pt idx="32" formatCode="0.00">
                        <c:v>109</c:v>
                      </c:pt>
                      <c:pt idx="33" formatCode="0.00">
                        <c:v>114</c:v>
                      </c:pt>
                      <c:pt idx="34" formatCode="0.00">
                        <c:v>113.5</c:v>
                      </c:pt>
                    </c:numCache>
                  </c:numRef>
                </c:val>
                <c:smooth val="0"/>
                <c:extLst xmlns:c15="http://schemas.microsoft.com/office/drawing/2012/chart">
                  <c:ext xmlns:c16="http://schemas.microsoft.com/office/drawing/2014/chart" uri="{C3380CC4-5D6E-409C-BE32-E72D297353CC}">
                    <c16:uniqueId val="{00000011-9A89-4304-BD11-BD132D6DC3EA}"/>
                  </c:ext>
                </c:extLst>
              </c15:ser>
            </c15:filteredLineSeries>
            <c15:filteredLineSeries>
              <c15:ser>
                <c:idx val="85"/>
                <c:order val="13"/>
                <c:tx>
                  <c:strRef>
                    <c:extLst xmlns:c15="http://schemas.microsoft.com/office/drawing/2012/chart">
                      <c:ext xmlns:c15="http://schemas.microsoft.com/office/drawing/2012/chart" uri="{02D57815-91ED-43cb-92C2-25804820EDAC}">
                        <c15:formulaRef>
                          <c15:sqref>Sheet1!$B$30</c15:sqref>
                        </c15:formulaRef>
                      </c:ext>
                    </c:extLst>
                    <c:strCache>
                      <c:ptCount val="1"/>
                      <c:pt idx="0">
                        <c:v>PAULSELL 2</c:v>
                      </c:pt>
                    </c:strCache>
                  </c:strRef>
                </c:tx>
                <c:spPr>
                  <a:ln w="34925" cap="rnd">
                    <a:solidFill>
                      <a:schemeClr val="accent2">
                        <a:lumMod val="5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Sheet1!$F$30:$AN$30</c15:sqref>
                        </c15:formulaRef>
                      </c:ext>
                    </c:extLst>
                    <c:numCache>
                      <c:formatCode>0.0</c:formatCode>
                      <c:ptCount val="35"/>
                      <c:pt idx="0">
                        <c:v>43.6</c:v>
                      </c:pt>
                      <c:pt idx="1">
                        <c:v>43.5</c:v>
                      </c:pt>
                      <c:pt idx="2">
                        <c:v>44</c:v>
                      </c:pt>
                      <c:pt idx="3">
                        <c:v>45.8</c:v>
                      </c:pt>
                      <c:pt idx="4">
                        <c:v>45</c:v>
                      </c:pt>
                      <c:pt idx="5">
                        <c:v>46.58</c:v>
                      </c:pt>
                      <c:pt idx="6">
                        <c:v>47.67</c:v>
                      </c:pt>
                      <c:pt idx="7">
                        <c:v>48.5</c:v>
                      </c:pt>
                      <c:pt idx="8">
                        <c:v>50.58</c:v>
                      </c:pt>
                      <c:pt idx="9">
                        <c:v>53.33</c:v>
                      </c:pt>
                      <c:pt idx="10">
                        <c:v>50.67</c:v>
                      </c:pt>
                      <c:pt idx="11">
                        <c:v>52.17</c:v>
                      </c:pt>
                      <c:pt idx="12">
                        <c:v>50.08</c:v>
                      </c:pt>
                      <c:pt idx="13">
                        <c:v>53.55</c:v>
                      </c:pt>
                      <c:pt idx="14">
                        <c:v>54.5</c:v>
                      </c:pt>
                      <c:pt idx="15">
                        <c:v>57.66</c:v>
                      </c:pt>
                      <c:pt idx="16">
                        <c:v>60.92</c:v>
                      </c:pt>
                      <c:pt idx="17">
                        <c:v>64.849999999999994</c:v>
                      </c:pt>
                      <c:pt idx="18">
                        <c:v>67.33</c:v>
                      </c:pt>
                      <c:pt idx="19">
                        <c:v>75</c:v>
                      </c:pt>
                      <c:pt idx="20">
                        <c:v>73</c:v>
                      </c:pt>
                      <c:pt idx="21">
                        <c:v>82.25</c:v>
                      </c:pt>
                      <c:pt idx="22">
                        <c:v>81</c:v>
                      </c:pt>
                      <c:pt idx="23">
                        <c:v>87.25</c:v>
                      </c:pt>
                      <c:pt idx="24">
                        <c:v>85.92</c:v>
                      </c:pt>
                      <c:pt idx="25">
                        <c:v>90.75</c:v>
                      </c:pt>
                      <c:pt idx="26" formatCode="0.00">
                        <c:v>91.5</c:v>
                      </c:pt>
                      <c:pt idx="27" formatCode="0.00">
                        <c:v>94.83</c:v>
                      </c:pt>
                      <c:pt idx="28" formatCode="0.00">
                        <c:v>93.5</c:v>
                      </c:pt>
                      <c:pt idx="29" formatCode="0.00">
                        <c:v>98.41</c:v>
                      </c:pt>
                      <c:pt idx="30" formatCode="0.00">
                        <c:v>97.5</c:v>
                      </c:pt>
                      <c:pt idx="31" formatCode="0.00">
                        <c:v>101.25</c:v>
                      </c:pt>
                      <c:pt idx="32" formatCode="0.00">
                        <c:v>102.16</c:v>
                      </c:pt>
                      <c:pt idx="33" formatCode="0.00">
                        <c:v>105.25</c:v>
                      </c:pt>
                      <c:pt idx="34" formatCode="0.00">
                        <c:v>105.25</c:v>
                      </c:pt>
                    </c:numCache>
                  </c:numRef>
                </c:val>
                <c:smooth val="0"/>
                <c:extLst xmlns:c15="http://schemas.microsoft.com/office/drawing/2012/chart">
                  <c:ext xmlns:c16="http://schemas.microsoft.com/office/drawing/2014/chart" uri="{C3380CC4-5D6E-409C-BE32-E72D297353CC}">
                    <c16:uniqueId val="{00000012-9A89-4304-BD11-BD132D6DC3EA}"/>
                  </c:ext>
                </c:extLst>
              </c15:ser>
            </c15:filteredLineSeries>
            <c15:filteredLineSeries>
              <c15:ser>
                <c:idx val="86"/>
                <c:order val="14"/>
                <c:tx>
                  <c:strRef>
                    <c:extLst xmlns:c15="http://schemas.microsoft.com/office/drawing/2012/chart">
                      <c:ext xmlns:c15="http://schemas.microsoft.com/office/drawing/2012/chart" uri="{02D57815-91ED-43cb-92C2-25804820EDAC}">
                        <c15:formulaRef>
                          <c15:sqref>Sheet1!$B$31</c15:sqref>
                        </c15:formulaRef>
                      </c:ext>
                    </c:extLst>
                    <c:strCache>
                      <c:ptCount val="1"/>
                      <c:pt idx="0">
                        <c:v>RITTS</c:v>
                      </c:pt>
                    </c:strCache>
                  </c:strRef>
                </c:tx>
                <c:spPr>
                  <a:ln w="34925" cap="rnd">
                    <a:solidFill>
                      <a:schemeClr val="accent3">
                        <a:lumMod val="5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Sheet1!$F$31:$AN$31</c15:sqref>
                        </c15:formulaRef>
                      </c:ext>
                    </c:extLst>
                    <c:numCache>
                      <c:formatCode>0.0</c:formatCode>
                      <c:ptCount val="35"/>
                      <c:pt idx="0">
                        <c:v>108.1</c:v>
                      </c:pt>
                      <c:pt idx="1">
                        <c:v>111.9</c:v>
                      </c:pt>
                      <c:pt idx="2">
                        <c:v>107.5</c:v>
                      </c:pt>
                      <c:pt idx="3">
                        <c:v>111.75</c:v>
                      </c:pt>
                      <c:pt idx="4">
                        <c:v>108.83</c:v>
                      </c:pt>
                      <c:pt idx="5">
                        <c:v>112.25</c:v>
                      </c:pt>
                      <c:pt idx="6">
                        <c:v>111.33</c:v>
                      </c:pt>
                      <c:pt idx="7">
                        <c:v>116</c:v>
                      </c:pt>
                      <c:pt idx="8">
                        <c:v>115</c:v>
                      </c:pt>
                      <c:pt idx="9">
                        <c:v>116.75</c:v>
                      </c:pt>
                      <c:pt idx="10">
                        <c:v>115.17</c:v>
                      </c:pt>
                      <c:pt idx="11">
                        <c:v>116.67</c:v>
                      </c:pt>
                      <c:pt idx="12">
                        <c:v>113.75</c:v>
                      </c:pt>
                      <c:pt idx="13">
                        <c:v>116</c:v>
                      </c:pt>
                      <c:pt idx="14">
                        <c:v>115.08</c:v>
                      </c:pt>
                      <c:pt idx="15">
                        <c:v>118.83</c:v>
                      </c:pt>
                      <c:pt idx="16">
                        <c:v>115.5</c:v>
                      </c:pt>
                      <c:pt idx="17">
                        <c:v>121.55</c:v>
                      </c:pt>
                      <c:pt idx="18">
                        <c:v>120.5</c:v>
                      </c:pt>
                      <c:pt idx="19">
                        <c:v>127.25</c:v>
                      </c:pt>
                      <c:pt idx="20">
                        <c:v>122.5</c:v>
                      </c:pt>
                      <c:pt idx="21">
                        <c:v>129.58000000000001</c:v>
                      </c:pt>
                      <c:pt idx="22">
                        <c:v>126.5</c:v>
                      </c:pt>
                      <c:pt idx="23">
                        <c:v>130.5</c:v>
                      </c:pt>
                      <c:pt idx="24">
                        <c:v>126.33</c:v>
                      </c:pt>
                      <c:pt idx="25">
                        <c:v>131.16</c:v>
                      </c:pt>
                      <c:pt idx="26" formatCode="0.00">
                        <c:v>129.5</c:v>
                      </c:pt>
                      <c:pt idx="27" formatCode="0.00">
                        <c:v>133.5</c:v>
                      </c:pt>
                      <c:pt idx="28" formatCode="0.00">
                        <c:v>129.66999999999999</c:v>
                      </c:pt>
                      <c:pt idx="29" formatCode="0.00">
                        <c:v>134</c:v>
                      </c:pt>
                      <c:pt idx="30" formatCode="0.00">
                        <c:v>131.83000000000001</c:v>
                      </c:pt>
                      <c:pt idx="31" formatCode="0.00">
                        <c:v>136</c:v>
                      </c:pt>
                      <c:pt idx="32" formatCode="0.00">
                        <c:v>133.66999999999999</c:v>
                      </c:pt>
                      <c:pt idx="33" formatCode="0.00">
                        <c:v>138</c:v>
                      </c:pt>
                      <c:pt idx="34" formatCode="0.00">
                        <c:v>136.08000000000001</c:v>
                      </c:pt>
                    </c:numCache>
                  </c:numRef>
                </c:val>
                <c:smooth val="0"/>
                <c:extLst xmlns:c15="http://schemas.microsoft.com/office/drawing/2012/chart">
                  <c:ext xmlns:c16="http://schemas.microsoft.com/office/drawing/2014/chart" uri="{C3380CC4-5D6E-409C-BE32-E72D297353CC}">
                    <c16:uniqueId val="{00000013-9A89-4304-BD11-BD132D6DC3EA}"/>
                  </c:ext>
                </c:extLst>
              </c15:ser>
            </c15:filteredLineSeries>
            <c15:filteredLineSeries>
              <c15:ser>
                <c:idx val="87"/>
                <c:order val="15"/>
                <c:tx>
                  <c:strRef>
                    <c:extLst xmlns:c15="http://schemas.microsoft.com/office/drawing/2012/chart">
                      <c:ext xmlns:c15="http://schemas.microsoft.com/office/drawing/2012/chart" uri="{02D57815-91ED-43cb-92C2-25804820EDAC}">
                        <c15:formulaRef>
                          <c15:sqref>Sheet1!$B$32</c15:sqref>
                        </c15:formulaRef>
                      </c:ext>
                    </c:extLst>
                    <c:strCache>
                      <c:ptCount val="1"/>
                      <c:pt idx="0">
                        <c:v>RIVERBANK</c:v>
                      </c:pt>
                    </c:strCache>
                  </c:strRef>
                </c:tx>
                <c:spPr>
                  <a:ln w="34925" cap="rnd">
                    <a:solidFill>
                      <a:schemeClr val="accent4">
                        <a:lumMod val="5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Sheet1!$F$32:$AN$32</c15:sqref>
                        </c15:formulaRef>
                      </c:ext>
                    </c:extLst>
                    <c:numCache>
                      <c:formatCode>0.0</c:formatCode>
                      <c:ptCount val="35"/>
                      <c:pt idx="0">
                        <c:v>69.2</c:v>
                      </c:pt>
                      <c:pt idx="1">
                        <c:v>72.8</c:v>
                      </c:pt>
                      <c:pt idx="2">
                        <c:v>71.25</c:v>
                      </c:pt>
                      <c:pt idx="3">
                        <c:v>76.8</c:v>
                      </c:pt>
                      <c:pt idx="4">
                        <c:v>72.75</c:v>
                      </c:pt>
                      <c:pt idx="5">
                        <c:v>72.099999999999994</c:v>
                      </c:pt>
                      <c:pt idx="6">
                        <c:v>75.67</c:v>
                      </c:pt>
                      <c:pt idx="7">
                        <c:v>77</c:v>
                      </c:pt>
                      <c:pt idx="8">
                        <c:v>78.75</c:v>
                      </c:pt>
                      <c:pt idx="9">
                        <c:v>77.099999999999994</c:v>
                      </c:pt>
                      <c:pt idx="10">
                        <c:v>75.83</c:v>
                      </c:pt>
                      <c:pt idx="11">
                        <c:v>76.75</c:v>
                      </c:pt>
                      <c:pt idx="12">
                        <c:v>76.66</c:v>
                      </c:pt>
                      <c:pt idx="13">
                        <c:v>75.599999999999994</c:v>
                      </c:pt>
                      <c:pt idx="14">
                        <c:v>75.33</c:v>
                      </c:pt>
                      <c:pt idx="15">
                        <c:v>78.25</c:v>
                      </c:pt>
                      <c:pt idx="16">
                        <c:v>82.16</c:v>
                      </c:pt>
                      <c:pt idx="17">
                        <c:v>81.650000000000006</c:v>
                      </c:pt>
                      <c:pt idx="18">
                        <c:v>80.66</c:v>
                      </c:pt>
                      <c:pt idx="19">
                        <c:v>86</c:v>
                      </c:pt>
                      <c:pt idx="20">
                        <c:v>84.75</c:v>
                      </c:pt>
                      <c:pt idx="21">
                        <c:v>91.92</c:v>
                      </c:pt>
                      <c:pt idx="22">
                        <c:v>86.83</c:v>
                      </c:pt>
                      <c:pt idx="23">
                        <c:v>90</c:v>
                      </c:pt>
                      <c:pt idx="24">
                        <c:v>84.42</c:v>
                      </c:pt>
                      <c:pt idx="25">
                        <c:v>87.16</c:v>
                      </c:pt>
                      <c:pt idx="26" formatCode="0.00">
                        <c:v>87.83</c:v>
                      </c:pt>
                      <c:pt idx="27" formatCode="0.00">
                        <c:v>87.58</c:v>
                      </c:pt>
                      <c:pt idx="28" formatCode="0.00">
                        <c:v>81</c:v>
                      </c:pt>
                      <c:pt idx="29" formatCode="0.00">
                        <c:v>87</c:v>
                      </c:pt>
                      <c:pt idx="30" formatCode="0.00">
                        <c:v>86.33</c:v>
                      </c:pt>
                      <c:pt idx="31" formatCode="0.00">
                        <c:v>90.25</c:v>
                      </c:pt>
                      <c:pt idx="32" formatCode="0.00">
                        <c:v>86.5</c:v>
                      </c:pt>
                      <c:pt idx="33" formatCode="0.00">
                        <c:v>92</c:v>
                      </c:pt>
                      <c:pt idx="34" formatCode="0.00">
                        <c:v>88.5</c:v>
                      </c:pt>
                    </c:numCache>
                  </c:numRef>
                </c:val>
                <c:smooth val="0"/>
                <c:extLst xmlns:c15="http://schemas.microsoft.com/office/drawing/2012/chart">
                  <c:ext xmlns:c16="http://schemas.microsoft.com/office/drawing/2014/chart" uri="{C3380CC4-5D6E-409C-BE32-E72D297353CC}">
                    <c16:uniqueId val="{00000014-9A89-4304-BD11-BD132D6DC3EA}"/>
                  </c:ext>
                </c:extLst>
              </c15:ser>
            </c15:filteredLineSeries>
            <c15:filteredLineSeries>
              <c15:ser>
                <c:idx val="91"/>
                <c:order val="19"/>
                <c:tx>
                  <c:strRef>
                    <c:extLst xmlns:c15="http://schemas.microsoft.com/office/drawing/2012/chart">
                      <c:ext xmlns:c15="http://schemas.microsoft.com/office/drawing/2012/chart" uri="{02D57815-91ED-43cb-92C2-25804820EDAC}">
                        <c15:formulaRef>
                          <c15:sqref>Sheet1!$B$26</c15:sqref>
                        </c15:formulaRef>
                      </c:ext>
                    </c:extLst>
                    <c:strCache>
                      <c:ptCount val="1"/>
                      <c:pt idx="0">
                        <c:v>FURTADO</c:v>
                      </c:pt>
                    </c:strCache>
                  </c:strRef>
                </c:tx>
                <c:spPr>
                  <a:ln w="34925" cap="rnd">
                    <a:solidFill>
                      <a:schemeClr val="accent2">
                        <a:lumMod val="70000"/>
                        <a:lumOff val="3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Sheet1!$F$26:$AN$26</c15:sqref>
                        </c15:formulaRef>
                      </c:ext>
                    </c:extLst>
                    <c:numCache>
                      <c:formatCode>General</c:formatCode>
                      <c:ptCount val="35"/>
                      <c:pt idx="14" formatCode="0.0">
                        <c:v>116.08</c:v>
                      </c:pt>
                      <c:pt idx="15" formatCode="0.0">
                        <c:v>122.25</c:v>
                      </c:pt>
                      <c:pt idx="16" formatCode="0.0">
                        <c:v>120.42</c:v>
                      </c:pt>
                      <c:pt idx="17" formatCode="0.0">
                        <c:v>124.95</c:v>
                      </c:pt>
                      <c:pt idx="18" formatCode="0.0">
                        <c:v>124.42</c:v>
                      </c:pt>
                      <c:pt idx="19" formatCode="0.0">
                        <c:v>129.41999999999999</c:v>
                      </c:pt>
                      <c:pt idx="20" formatCode="0.0">
                        <c:v>126.33</c:v>
                      </c:pt>
                      <c:pt idx="21" formatCode="0.0">
                        <c:v>134.41999999999999</c:v>
                      </c:pt>
                      <c:pt idx="22" formatCode="0.0">
                        <c:v>131.25</c:v>
                      </c:pt>
                      <c:pt idx="23" formatCode="0.0">
                        <c:v>137.91999999999999</c:v>
                      </c:pt>
                      <c:pt idx="24" formatCode="0.0">
                        <c:v>133</c:v>
                      </c:pt>
                      <c:pt idx="25" formatCode="0.0">
                        <c:v>138</c:v>
                      </c:pt>
                      <c:pt idx="26" formatCode="0.00">
                        <c:v>138.75</c:v>
                      </c:pt>
                      <c:pt idx="27" formatCode="0.00">
                        <c:v>140.41999999999999</c:v>
                      </c:pt>
                      <c:pt idx="28" formatCode="0.00">
                        <c:v>135</c:v>
                      </c:pt>
                      <c:pt idx="29" formatCode="0.00">
                        <c:v>140.16999999999999</c:v>
                      </c:pt>
                      <c:pt idx="30" formatCode="0.00">
                        <c:v>137.91</c:v>
                      </c:pt>
                      <c:pt idx="31" formatCode="0.00">
                        <c:v>143.25</c:v>
                      </c:pt>
                      <c:pt idx="32" formatCode="0.00">
                        <c:v>139</c:v>
                      </c:pt>
                      <c:pt idx="33" formatCode="0.00">
                        <c:v>144</c:v>
                      </c:pt>
                      <c:pt idx="34" formatCode="0.00">
                        <c:v>144</c:v>
                      </c:pt>
                    </c:numCache>
                  </c:numRef>
                </c:val>
                <c:smooth val="0"/>
                <c:extLst xmlns:c15="http://schemas.microsoft.com/office/drawing/2012/chart">
                  <c:ext xmlns:c16="http://schemas.microsoft.com/office/drawing/2014/chart" uri="{C3380CC4-5D6E-409C-BE32-E72D297353CC}">
                    <c16:uniqueId val="{00000015-9A89-4304-BD11-BD132D6DC3EA}"/>
                  </c:ext>
                </c:extLst>
              </c15:ser>
            </c15:filteredLineSeries>
            <c15:filteredLineSeries>
              <c15:ser>
                <c:idx val="92"/>
                <c:order val="20"/>
                <c:tx>
                  <c:strRef>
                    <c:extLst xmlns:c15="http://schemas.microsoft.com/office/drawing/2012/chart">
                      <c:ext xmlns:c15="http://schemas.microsoft.com/office/drawing/2012/chart" uri="{02D57815-91ED-43cb-92C2-25804820EDAC}">
                        <c15:formulaRef>
                          <c15:sqref>Sheet1!$B$11</c15:sqref>
                        </c15:formulaRef>
                      </c:ext>
                    </c:extLst>
                    <c:strCache>
                      <c:ptCount val="1"/>
                      <c:pt idx="0">
                        <c:v>N. MAIN  #1</c:v>
                      </c:pt>
                    </c:strCache>
                  </c:strRef>
                </c:tx>
                <c:spPr>
                  <a:ln w="34925" cap="rnd">
                    <a:solidFill>
                      <a:schemeClr val="accent3">
                        <a:lumMod val="70000"/>
                        <a:lumOff val="30000"/>
                      </a:schemeClr>
                    </a:solidFill>
                    <a:round/>
                  </a:ln>
                  <a:effectLst>
                    <a:outerShdw blurRad="40000" dist="23000" dir="5400000" rotWithShape="0">
                      <a:srgbClr val="000000">
                        <a:alpha val="35000"/>
                      </a:srgbClr>
                    </a:outerShdw>
                  </a:effectLst>
                </c:spPr>
                <c:marker>
                  <c:symbol val="none"/>
                </c:marker>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Sheet1!$F$11:$AN$11</c15:sqref>
                        </c15:formulaRef>
                      </c:ext>
                    </c:extLst>
                    <c:numCache>
                      <c:formatCode>General</c:formatCode>
                      <c:ptCount val="35"/>
                      <c:pt idx="17" formatCode="0.0">
                        <c:v>117.7</c:v>
                      </c:pt>
                      <c:pt idx="18" formatCode="0.0">
                        <c:v>117</c:v>
                      </c:pt>
                      <c:pt idx="19" formatCode="0.0">
                        <c:v>122</c:v>
                      </c:pt>
                      <c:pt idx="20" formatCode="0.0">
                        <c:v>119.75</c:v>
                      </c:pt>
                      <c:pt idx="21" formatCode="0.0">
                        <c:v>125.25</c:v>
                      </c:pt>
                      <c:pt idx="22" formatCode="0.0">
                        <c:v>122.5</c:v>
                      </c:pt>
                      <c:pt idx="23" formatCode="0.0">
                        <c:v>125.25</c:v>
                      </c:pt>
                      <c:pt idx="24" formatCode="0.0">
                        <c:v>123.83</c:v>
                      </c:pt>
                      <c:pt idx="25" formatCode="0.0">
                        <c:v>129.5</c:v>
                      </c:pt>
                      <c:pt idx="26" formatCode="0.0">
                        <c:v>128.25</c:v>
                      </c:pt>
                      <c:pt idx="27" formatCode="0.0">
                        <c:v>128.08000000000001</c:v>
                      </c:pt>
                      <c:pt idx="28" formatCode="0.0">
                        <c:v>125.58</c:v>
                      </c:pt>
                      <c:pt idx="29" formatCode="0.0">
                        <c:v>129.58000000000001</c:v>
                      </c:pt>
                      <c:pt idx="30" formatCode="0.0">
                        <c:v>127.83</c:v>
                      </c:pt>
                      <c:pt idx="31" formatCode="0.0">
                        <c:v>131.75</c:v>
                      </c:pt>
                      <c:pt idx="32" formatCode="0.0">
                        <c:v>129.66999999999999</c:v>
                      </c:pt>
                      <c:pt idx="33" formatCode="0.0">
                        <c:v>133.25</c:v>
                      </c:pt>
                      <c:pt idx="34" formatCode="0.0">
                        <c:v>133.16999999999999</c:v>
                      </c:pt>
                    </c:numCache>
                  </c:numRef>
                </c:val>
                <c:smooth val="0"/>
                <c:extLst xmlns:c15="http://schemas.microsoft.com/office/drawing/2012/chart">
                  <c:ext xmlns:c16="http://schemas.microsoft.com/office/drawing/2014/chart" uri="{C3380CC4-5D6E-409C-BE32-E72D297353CC}">
                    <c16:uniqueId val="{00000016-9A89-4304-BD11-BD132D6DC3EA}"/>
                  </c:ext>
                </c:extLst>
              </c15:ser>
            </c15:filteredLineSeries>
            <c15:filteredLineSeries>
              <c15:ser>
                <c:idx val="93"/>
                <c:order val="21"/>
                <c:tx>
                  <c:strRef>
                    <c:extLst xmlns:c15="http://schemas.microsoft.com/office/drawing/2012/chart">
                      <c:ext xmlns:c15="http://schemas.microsoft.com/office/drawing/2012/chart" uri="{02D57815-91ED-43cb-92C2-25804820EDAC}">
                        <c15:formulaRef>
                          <c15:sqref>Sheet1!$B$28</c15:sqref>
                        </c15:formulaRef>
                      </c:ext>
                    </c:extLst>
                    <c:strCache>
                      <c:ptCount val="1"/>
                      <c:pt idx="0">
                        <c:v>OAKDALE</c:v>
                      </c:pt>
                    </c:strCache>
                  </c:strRef>
                </c:tx>
                <c:spPr>
                  <a:ln w="34925" cap="rnd">
                    <a:solidFill>
                      <a:schemeClr val="accent4">
                        <a:lumMod val="70000"/>
                        <a:lumOff val="3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Sheet1!$F$28:$AE$28</c15:sqref>
                        </c15:formulaRef>
                      </c:ext>
                    </c:extLst>
                    <c:numCache>
                      <c:formatCode>General</c:formatCode>
                      <c:ptCount val="26"/>
                      <c:pt idx="18" formatCode="0.0">
                        <c:v>67.42</c:v>
                      </c:pt>
                      <c:pt idx="19" formatCode="0.0">
                        <c:v>76.58</c:v>
                      </c:pt>
                      <c:pt idx="20" formatCode="0.0">
                        <c:v>69.92</c:v>
                      </c:pt>
                      <c:pt idx="21" formatCode="0.0">
                        <c:v>78.75</c:v>
                      </c:pt>
                      <c:pt idx="23" formatCode="0.0">
                        <c:v>75.92</c:v>
                      </c:pt>
                      <c:pt idx="24" formatCode="0.0">
                        <c:v>70.42</c:v>
                      </c:pt>
                      <c:pt idx="25" formatCode="0.0">
                        <c:v>78.5</c:v>
                      </c:pt>
                    </c:numCache>
                  </c:numRef>
                </c:val>
                <c:smooth val="0"/>
                <c:extLst xmlns:c15="http://schemas.microsoft.com/office/drawing/2012/chart">
                  <c:ext xmlns:c16="http://schemas.microsoft.com/office/drawing/2014/chart" uri="{C3380CC4-5D6E-409C-BE32-E72D297353CC}">
                    <c16:uniqueId val="{00000017-9A89-4304-BD11-BD132D6DC3EA}"/>
                  </c:ext>
                </c:extLst>
              </c15:ser>
            </c15:filteredLineSeries>
            <c15:filteredLineSeries>
              <c15:ser>
                <c:idx val="94"/>
                <c:order val="22"/>
                <c:tx>
                  <c:strRef>
                    <c:extLst xmlns:c15="http://schemas.microsoft.com/office/drawing/2012/chart">
                      <c:ext xmlns:c15="http://schemas.microsoft.com/office/drawing/2012/chart" uri="{02D57815-91ED-43cb-92C2-25804820EDAC}">
                        <c15:formulaRef>
                          <c15:sqref>Sheet1!$B$33</c15:sqref>
                        </c15:formulaRef>
                      </c:ext>
                    </c:extLst>
                    <c:strCache>
                      <c:ptCount val="1"/>
                      <c:pt idx="0">
                        <c:v>TENNANT</c:v>
                      </c:pt>
                    </c:strCache>
                  </c:strRef>
                </c:tx>
                <c:spPr>
                  <a:ln w="34925" cap="rnd">
                    <a:solidFill>
                      <a:schemeClr val="accent5">
                        <a:lumMod val="70000"/>
                        <a:lumOff val="3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Sheet1!$F$33:$AN$33</c15:sqref>
                        </c15:formulaRef>
                      </c:ext>
                    </c:extLst>
                    <c:numCache>
                      <c:formatCode>General</c:formatCode>
                      <c:ptCount val="35"/>
                      <c:pt idx="19" formatCode="0.0">
                        <c:v>86.58</c:v>
                      </c:pt>
                      <c:pt idx="20" formatCode="0.0">
                        <c:v>82.75</c:v>
                      </c:pt>
                      <c:pt idx="21" formatCode="0.0">
                        <c:v>90.58</c:v>
                      </c:pt>
                      <c:pt idx="22" formatCode="0.0">
                        <c:v>87.58</c:v>
                      </c:pt>
                      <c:pt idx="23" formatCode="0.0">
                        <c:v>89.17</c:v>
                      </c:pt>
                      <c:pt idx="24" formatCode="0.0">
                        <c:v>86.75</c:v>
                      </c:pt>
                      <c:pt idx="25" formatCode="0.0">
                        <c:v>88.5</c:v>
                      </c:pt>
                      <c:pt idx="26" formatCode="0.00">
                        <c:v>87.17</c:v>
                      </c:pt>
                      <c:pt idx="27" formatCode="0.00">
                        <c:v>92.08</c:v>
                      </c:pt>
                      <c:pt idx="28" formatCode="0.00">
                        <c:v>86.5</c:v>
                      </c:pt>
                      <c:pt idx="29" formatCode="0.00">
                        <c:v>91.5</c:v>
                      </c:pt>
                      <c:pt idx="30" formatCode="0.00">
                        <c:v>88.5</c:v>
                      </c:pt>
                      <c:pt idx="31" formatCode="0.00">
                        <c:v>95.5</c:v>
                      </c:pt>
                      <c:pt idx="32" formatCode="0.00">
                        <c:v>90.75</c:v>
                      </c:pt>
                      <c:pt idx="33" formatCode="0.00">
                        <c:v>96.5</c:v>
                      </c:pt>
                      <c:pt idx="34" formatCode="0.00">
                        <c:v>97.16</c:v>
                      </c:pt>
                    </c:numCache>
                  </c:numRef>
                </c:val>
                <c:smooth val="0"/>
                <c:extLst xmlns:c15="http://schemas.microsoft.com/office/drawing/2012/chart">
                  <c:ext xmlns:c16="http://schemas.microsoft.com/office/drawing/2014/chart" uri="{C3380CC4-5D6E-409C-BE32-E72D297353CC}">
                    <c16:uniqueId val="{00000018-9A89-4304-BD11-BD132D6DC3EA}"/>
                  </c:ext>
                </c:extLst>
              </c15:ser>
            </c15:filteredLineSeries>
          </c:ext>
        </c:extLst>
      </c:lineChart>
      <c:dateAx>
        <c:axId val="451350920"/>
        <c:scaling>
          <c:orientation val="minMax"/>
          <c:min val="38412"/>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b="1"/>
                  <a:t>DATE</a:t>
                </a:r>
              </a:p>
            </c:rich>
          </c:tx>
          <c:layout>
            <c:manualLayout>
              <c:xMode val="edge"/>
              <c:yMode val="edge"/>
              <c:x val="0.44748458005249342"/>
              <c:y val="0.8339604841061534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m/d/yy;@" sourceLinked="0"/>
        <c:majorTickMark val="out"/>
        <c:minorTickMark val="none"/>
        <c:tickLblPos val="high"/>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1351312"/>
        <c:crosses val="autoZero"/>
        <c:auto val="0"/>
        <c:lblOffset val="100"/>
        <c:baseTimeUnit val="months"/>
        <c:majorUnit val="12"/>
        <c:majorTimeUnit val="months"/>
      </c:dateAx>
      <c:valAx>
        <c:axId val="451351312"/>
        <c:scaling>
          <c:orientation val="maxMin"/>
          <c:max val="150"/>
          <c:min val="4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b="1"/>
                  <a:t>DEPTH TO GROUNDWATER</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1350920"/>
        <c:crosses val="autoZero"/>
        <c:crossBetween val="midCat"/>
        <c:majorUnit val="10"/>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920" b="1" i="0" u="none" strike="noStrike" kern="1200" baseline="0">
                <a:solidFill>
                  <a:schemeClr val="tx1">
                    <a:lumMod val="65000"/>
                    <a:lumOff val="35000"/>
                  </a:schemeClr>
                </a:solidFill>
                <a:latin typeface="+mn-lt"/>
                <a:ea typeface="+mn-ea"/>
                <a:cs typeface="+mn-cs"/>
              </a:defRPr>
            </a:pPr>
            <a:r>
              <a:rPr lang="en-US"/>
              <a:t>OID DW &amp; CASGEM Sites - Modesto Subbasin</a:t>
            </a:r>
          </a:p>
        </c:rich>
      </c:tx>
      <c:layout>
        <c:manualLayout>
          <c:xMode val="edge"/>
          <c:yMode val="edge"/>
          <c:x val="0.34138766718830216"/>
          <c:y val="1.3681105668374896E-2"/>
        </c:manualLayout>
      </c:layout>
      <c:overlay val="0"/>
      <c:spPr>
        <a:noFill/>
        <a:ln>
          <a:noFill/>
        </a:ln>
        <a:effectLst/>
      </c:spPr>
      <c:txPr>
        <a:bodyPr rot="0" spcFirstLastPara="1" vertOverflow="ellipsis" vert="horz" wrap="square" anchor="ctr" anchorCtr="1"/>
        <a:lstStyle/>
        <a:p>
          <a:pPr algn="l">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6943077427821513E-2"/>
          <c:y val="9.14957713619131E-2"/>
          <c:w val="0.78274835958005251"/>
          <c:h val="0.77860629921259839"/>
        </c:manualLayout>
      </c:layout>
      <c:lineChart>
        <c:grouping val="standard"/>
        <c:varyColors val="0"/>
        <c:ser>
          <c:idx val="72"/>
          <c:order val="0"/>
          <c:tx>
            <c:strRef>
              <c:f>Sheet1!$B$20</c:f>
              <c:strCache>
                <c:ptCount val="1"/>
                <c:pt idx="0">
                  <c:v>ALBERS 1</c:v>
                </c:pt>
              </c:strCache>
              <c:extLst xmlns:c15="http://schemas.microsoft.com/office/drawing/2012/chart"/>
            </c:strRef>
          </c:tx>
          <c:spPr>
            <a:ln w="34925" cap="rnd">
              <a:solidFill>
                <a:schemeClr val="accent1">
                  <a:lumMod val="80000"/>
                </a:schemeClr>
              </a:solidFill>
              <a:round/>
            </a:ln>
            <a:effectLst>
              <a:outerShdw blurRad="40000" dist="23000" dir="5400000" rotWithShape="0">
                <a:srgbClr val="000000">
                  <a:alpha val="35000"/>
                </a:srgbClr>
              </a:outerShdw>
            </a:effectLst>
          </c:spPr>
          <c:marker>
            <c:symbol val="none"/>
          </c:marker>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Sheet1!$F$20:$AN$20</c:f>
              <c:numCache>
                <c:formatCode>0.0</c:formatCode>
                <c:ptCount val="35"/>
                <c:pt idx="0">
                  <c:v>56.1</c:v>
                </c:pt>
                <c:pt idx="1">
                  <c:v>54</c:v>
                </c:pt>
                <c:pt idx="2">
                  <c:v>56</c:v>
                </c:pt>
                <c:pt idx="3">
                  <c:v>55.1</c:v>
                </c:pt>
                <c:pt idx="4">
                  <c:v>57.67</c:v>
                </c:pt>
                <c:pt idx="5">
                  <c:v>56</c:v>
                </c:pt>
                <c:pt idx="6">
                  <c:v>58.9</c:v>
                </c:pt>
                <c:pt idx="7">
                  <c:v>58.16</c:v>
                </c:pt>
                <c:pt idx="8">
                  <c:v>57.25</c:v>
                </c:pt>
                <c:pt idx="9">
                  <c:v>59.75</c:v>
                </c:pt>
                <c:pt idx="10">
                  <c:v>61.33</c:v>
                </c:pt>
                <c:pt idx="11">
                  <c:v>61</c:v>
                </c:pt>
                <c:pt idx="12">
                  <c:v>62.08</c:v>
                </c:pt>
                <c:pt idx="13">
                  <c:v>60.66</c:v>
                </c:pt>
                <c:pt idx="14">
                  <c:v>62.08</c:v>
                </c:pt>
                <c:pt idx="15">
                  <c:v>62</c:v>
                </c:pt>
                <c:pt idx="16">
                  <c:v>63</c:v>
                </c:pt>
                <c:pt idx="17">
                  <c:v>62.9</c:v>
                </c:pt>
                <c:pt idx="18">
                  <c:v>64.58</c:v>
                </c:pt>
                <c:pt idx="19">
                  <c:v>67.83</c:v>
                </c:pt>
                <c:pt idx="20">
                  <c:v>68.58</c:v>
                </c:pt>
                <c:pt idx="21">
                  <c:v>72.08</c:v>
                </c:pt>
                <c:pt idx="22">
                  <c:v>73.25</c:v>
                </c:pt>
                <c:pt idx="23">
                  <c:v>73.92</c:v>
                </c:pt>
                <c:pt idx="24">
                  <c:v>75.08</c:v>
                </c:pt>
                <c:pt idx="25">
                  <c:v>73.92</c:v>
                </c:pt>
                <c:pt idx="26">
                  <c:v>74</c:v>
                </c:pt>
                <c:pt idx="27">
                  <c:v>74.92</c:v>
                </c:pt>
                <c:pt idx="28">
                  <c:v>75.25</c:v>
                </c:pt>
                <c:pt idx="29">
                  <c:v>75.75</c:v>
                </c:pt>
                <c:pt idx="30">
                  <c:v>75.92</c:v>
                </c:pt>
                <c:pt idx="31">
                  <c:v>76.5</c:v>
                </c:pt>
                <c:pt idx="32" formatCode="General">
                  <c:v>77.75</c:v>
                </c:pt>
                <c:pt idx="33" formatCode="General">
                  <c:v>80.16</c:v>
                </c:pt>
                <c:pt idx="34" formatCode="General">
                  <c:v>80</c:v>
                </c:pt>
              </c:numCache>
            </c:numRef>
          </c:val>
          <c:smooth val="0"/>
          <c:extLst xmlns:c15="http://schemas.microsoft.com/office/drawing/2012/chart">
            <c:ext xmlns:c16="http://schemas.microsoft.com/office/drawing/2014/chart" uri="{C3380CC4-5D6E-409C-BE32-E72D297353CC}">
              <c16:uniqueId val="{00000000-858D-477D-BE07-BF9D5276BEF9}"/>
            </c:ext>
          </c:extLst>
        </c:ser>
        <c:ser>
          <c:idx val="73"/>
          <c:order val="1"/>
          <c:tx>
            <c:strRef>
              <c:f>Sheet1!$B$21</c:f>
              <c:strCache>
                <c:ptCount val="1"/>
                <c:pt idx="0">
                  <c:v>ALLEN</c:v>
                </c:pt>
              </c:strCache>
              <c:extLst xmlns:c15="http://schemas.microsoft.com/office/drawing/2012/chart"/>
            </c:strRef>
          </c:tx>
          <c:spPr>
            <a:ln w="34925" cap="rnd">
              <a:solidFill>
                <a:schemeClr val="accent2">
                  <a:lumMod val="80000"/>
                </a:schemeClr>
              </a:solidFill>
              <a:round/>
            </a:ln>
            <a:effectLst>
              <a:outerShdw blurRad="40000" dist="23000" dir="5400000" rotWithShape="0">
                <a:srgbClr val="000000">
                  <a:alpha val="35000"/>
                </a:srgbClr>
              </a:outerShdw>
            </a:effectLst>
          </c:spPr>
          <c:marker>
            <c:symbol val="none"/>
          </c:marker>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Sheet1!$F$21:$AV$21</c:f>
              <c:numCache>
                <c:formatCode>0.0</c:formatCode>
                <c:ptCount val="43"/>
                <c:pt idx="0">
                  <c:v>55.5</c:v>
                </c:pt>
                <c:pt idx="1">
                  <c:v>58.8</c:v>
                </c:pt>
                <c:pt idx="2">
                  <c:v>56.75</c:v>
                </c:pt>
                <c:pt idx="3">
                  <c:v>57.33</c:v>
                </c:pt>
                <c:pt idx="4">
                  <c:v>57.16</c:v>
                </c:pt>
                <c:pt idx="5">
                  <c:v>65.25</c:v>
                </c:pt>
                <c:pt idx="6">
                  <c:v>59.9</c:v>
                </c:pt>
                <c:pt idx="7">
                  <c:v>56.1</c:v>
                </c:pt>
                <c:pt idx="8">
                  <c:v>62</c:v>
                </c:pt>
                <c:pt idx="9">
                  <c:v>57.5</c:v>
                </c:pt>
                <c:pt idx="10">
                  <c:v>66.33</c:v>
                </c:pt>
                <c:pt idx="11">
                  <c:v>58.42</c:v>
                </c:pt>
                <c:pt idx="12">
                  <c:v>62.42</c:v>
                </c:pt>
                <c:pt idx="13">
                  <c:v>58.3</c:v>
                </c:pt>
                <c:pt idx="14">
                  <c:v>63.42</c:v>
                </c:pt>
                <c:pt idx="15">
                  <c:v>61.75</c:v>
                </c:pt>
                <c:pt idx="16">
                  <c:v>67.58</c:v>
                </c:pt>
                <c:pt idx="17">
                  <c:v>63.15</c:v>
                </c:pt>
                <c:pt idx="18">
                  <c:v>63.1</c:v>
                </c:pt>
                <c:pt idx="19">
                  <c:v>67.25</c:v>
                </c:pt>
                <c:pt idx="20">
                  <c:v>62.83</c:v>
                </c:pt>
                <c:pt idx="21">
                  <c:v>70.67</c:v>
                </c:pt>
                <c:pt idx="22">
                  <c:v>66</c:v>
                </c:pt>
                <c:pt idx="23">
                  <c:v>68.75</c:v>
                </c:pt>
                <c:pt idx="24">
                  <c:v>66.67</c:v>
                </c:pt>
                <c:pt idx="25">
                  <c:v>69.5</c:v>
                </c:pt>
                <c:pt idx="26" formatCode="0.00">
                  <c:v>72.92</c:v>
                </c:pt>
                <c:pt idx="27" formatCode="0.00">
                  <c:v>71</c:v>
                </c:pt>
                <c:pt idx="28" formatCode="0.00">
                  <c:v>66.17</c:v>
                </c:pt>
                <c:pt idx="29" formatCode="0.00">
                  <c:v>71.58</c:v>
                </c:pt>
                <c:pt idx="30" formatCode="0.00">
                  <c:v>67.5</c:v>
                </c:pt>
                <c:pt idx="31" formatCode="0.00">
                  <c:v>73.75</c:v>
                </c:pt>
                <c:pt idx="32" formatCode="0.00">
                  <c:v>68.92</c:v>
                </c:pt>
                <c:pt idx="33" formatCode="0.00">
                  <c:v>72</c:v>
                </c:pt>
                <c:pt idx="34" formatCode="0.00">
                  <c:v>71.75</c:v>
                </c:pt>
                <c:pt idx="35" formatCode="0.00">
                  <c:v>77</c:v>
                </c:pt>
                <c:pt idx="36" formatCode="0.00">
                  <c:v>71</c:v>
                </c:pt>
                <c:pt idx="37" formatCode="0.00">
                  <c:v>72.83</c:v>
                </c:pt>
                <c:pt idx="38" formatCode="0.00">
                  <c:v>69.75</c:v>
                </c:pt>
                <c:pt idx="39" formatCode="0.00">
                  <c:v>72.650000000000006</c:v>
                </c:pt>
                <c:pt idx="40" formatCode="0.00">
                  <c:v>69.33</c:v>
                </c:pt>
                <c:pt idx="41" formatCode="0.00">
                  <c:v>74</c:v>
                </c:pt>
                <c:pt idx="42" formatCode="0.00">
                  <c:v>71.5</c:v>
                </c:pt>
              </c:numCache>
            </c:numRef>
          </c:val>
          <c:smooth val="0"/>
          <c:extLst xmlns:c15="http://schemas.microsoft.com/office/drawing/2012/chart">
            <c:ext xmlns:c16="http://schemas.microsoft.com/office/drawing/2014/chart" uri="{C3380CC4-5D6E-409C-BE32-E72D297353CC}">
              <c16:uniqueId val="{00000001-858D-477D-BE07-BF9D5276BEF9}"/>
            </c:ext>
          </c:extLst>
        </c:ser>
        <c:ser>
          <c:idx val="75"/>
          <c:order val="3"/>
          <c:tx>
            <c:strRef>
              <c:f>Sheet1!$B$22</c:f>
              <c:strCache>
                <c:ptCount val="1"/>
                <c:pt idx="0">
                  <c:v>BENTLEY</c:v>
                </c:pt>
              </c:strCache>
              <c:extLst xmlns:c15="http://schemas.microsoft.com/office/drawing/2012/chart"/>
            </c:strRef>
          </c:tx>
          <c:spPr>
            <a:ln w="34925" cap="rnd">
              <a:solidFill>
                <a:schemeClr val="accent4">
                  <a:lumMod val="80000"/>
                </a:schemeClr>
              </a:solidFill>
              <a:round/>
            </a:ln>
            <a:effectLst>
              <a:outerShdw blurRad="40000" dist="23000" dir="5400000" rotWithShape="0">
                <a:srgbClr val="000000">
                  <a:alpha val="35000"/>
                </a:srgbClr>
              </a:outerShdw>
            </a:effectLst>
          </c:spPr>
          <c:marker>
            <c:symbol val="none"/>
          </c:marker>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Sheet1!$F$22:$AV$22</c:f>
              <c:numCache>
                <c:formatCode>0.0</c:formatCode>
                <c:ptCount val="43"/>
                <c:pt idx="0">
                  <c:v>72</c:v>
                </c:pt>
                <c:pt idx="1">
                  <c:v>76.8</c:v>
                </c:pt>
                <c:pt idx="2">
                  <c:v>74</c:v>
                </c:pt>
                <c:pt idx="3">
                  <c:v>78.5</c:v>
                </c:pt>
                <c:pt idx="4">
                  <c:v>76.16</c:v>
                </c:pt>
                <c:pt idx="5">
                  <c:v>77.25</c:v>
                </c:pt>
                <c:pt idx="6">
                  <c:v>83.33</c:v>
                </c:pt>
                <c:pt idx="7">
                  <c:v>79.25</c:v>
                </c:pt>
                <c:pt idx="8">
                  <c:v>82.42</c:v>
                </c:pt>
                <c:pt idx="9">
                  <c:v>83.58</c:v>
                </c:pt>
                <c:pt idx="10">
                  <c:v>81.83</c:v>
                </c:pt>
                <c:pt idx="11">
                  <c:v>82.25</c:v>
                </c:pt>
                <c:pt idx="12">
                  <c:v>84.08</c:v>
                </c:pt>
                <c:pt idx="13">
                  <c:v>83</c:v>
                </c:pt>
                <c:pt idx="14">
                  <c:v>82.25</c:v>
                </c:pt>
                <c:pt idx="15">
                  <c:v>83.92</c:v>
                </c:pt>
                <c:pt idx="16">
                  <c:v>84.58</c:v>
                </c:pt>
                <c:pt idx="17">
                  <c:v>86.2</c:v>
                </c:pt>
                <c:pt idx="18">
                  <c:v>92.66</c:v>
                </c:pt>
                <c:pt idx="19">
                  <c:v>91.25</c:v>
                </c:pt>
                <c:pt idx="20">
                  <c:v>87.58</c:v>
                </c:pt>
                <c:pt idx="21">
                  <c:v>95.17</c:v>
                </c:pt>
                <c:pt idx="22">
                  <c:v>91.75</c:v>
                </c:pt>
                <c:pt idx="23">
                  <c:v>94.33</c:v>
                </c:pt>
                <c:pt idx="24">
                  <c:v>92.83</c:v>
                </c:pt>
                <c:pt idx="25">
                  <c:v>94.25</c:v>
                </c:pt>
                <c:pt idx="26" formatCode="0.00">
                  <c:v>100.42</c:v>
                </c:pt>
                <c:pt idx="27" formatCode="0.00">
                  <c:v>98.25</c:v>
                </c:pt>
                <c:pt idx="28" formatCode="0.00">
                  <c:v>93</c:v>
                </c:pt>
                <c:pt idx="29" formatCode="0.00">
                  <c:v>97.5</c:v>
                </c:pt>
                <c:pt idx="30" formatCode="0.00">
                  <c:v>94.75</c:v>
                </c:pt>
                <c:pt idx="31" formatCode="0.00">
                  <c:v>101.25</c:v>
                </c:pt>
                <c:pt idx="32" formatCode="0.00">
                  <c:v>97</c:v>
                </c:pt>
                <c:pt idx="33" formatCode="0.00">
                  <c:v>102</c:v>
                </c:pt>
                <c:pt idx="34" formatCode="0.00">
                  <c:v>101.75</c:v>
                </c:pt>
                <c:pt idx="35" formatCode="0.00">
                  <c:v>105.58</c:v>
                </c:pt>
                <c:pt idx="36" formatCode="0.00">
                  <c:v>102</c:v>
                </c:pt>
                <c:pt idx="37" formatCode="0.00">
                  <c:v>102.5</c:v>
                </c:pt>
                <c:pt idx="38" formatCode="0.00">
                  <c:v>100</c:v>
                </c:pt>
                <c:pt idx="39" formatCode="0.00">
                  <c:v>101.4</c:v>
                </c:pt>
                <c:pt idx="40" formatCode="0.00">
                  <c:v>98</c:v>
                </c:pt>
                <c:pt idx="41" formatCode="0.00">
                  <c:v>102.25</c:v>
                </c:pt>
                <c:pt idx="42" formatCode="0.00">
                  <c:v>100</c:v>
                </c:pt>
              </c:numCache>
            </c:numRef>
          </c:val>
          <c:smooth val="0"/>
          <c:extLst xmlns:c15="http://schemas.microsoft.com/office/drawing/2012/chart">
            <c:ext xmlns:c16="http://schemas.microsoft.com/office/drawing/2014/chart" uri="{C3380CC4-5D6E-409C-BE32-E72D297353CC}">
              <c16:uniqueId val="{00000002-858D-477D-BE07-BF9D5276BEF9}"/>
            </c:ext>
          </c:extLst>
        </c:ser>
        <c:ser>
          <c:idx val="76"/>
          <c:order val="4"/>
          <c:tx>
            <c:strRef>
              <c:f>Sheet1!$B$23</c:f>
              <c:strCache>
                <c:ptCount val="1"/>
                <c:pt idx="0">
                  <c:v>BIRNBAUM</c:v>
                </c:pt>
              </c:strCache>
              <c:extLst xmlns:c15="http://schemas.microsoft.com/office/drawing/2012/chart"/>
            </c:strRef>
          </c:tx>
          <c:spPr>
            <a:ln w="34925" cap="rnd">
              <a:solidFill>
                <a:schemeClr val="accent5">
                  <a:lumMod val="80000"/>
                </a:schemeClr>
              </a:solidFill>
              <a:round/>
            </a:ln>
            <a:effectLst>
              <a:outerShdw blurRad="40000" dist="23000" dir="5400000" rotWithShape="0">
                <a:srgbClr val="000000">
                  <a:alpha val="35000"/>
                </a:srgbClr>
              </a:outerShdw>
            </a:effectLst>
          </c:spPr>
          <c:marker>
            <c:symbol val="none"/>
          </c:marker>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Sheet1!$F$23:$AV$23</c:f>
              <c:numCache>
                <c:formatCode>0.0</c:formatCode>
                <c:ptCount val="43"/>
                <c:pt idx="0">
                  <c:v>50.1</c:v>
                </c:pt>
                <c:pt idx="1">
                  <c:v>57.8</c:v>
                </c:pt>
                <c:pt idx="2">
                  <c:v>54.75</c:v>
                </c:pt>
                <c:pt idx="3">
                  <c:v>58.75</c:v>
                </c:pt>
                <c:pt idx="4">
                  <c:v>57.16</c:v>
                </c:pt>
                <c:pt idx="5">
                  <c:v>56.58</c:v>
                </c:pt>
                <c:pt idx="6">
                  <c:v>60.25</c:v>
                </c:pt>
                <c:pt idx="7">
                  <c:v>58</c:v>
                </c:pt>
                <c:pt idx="8">
                  <c:v>59</c:v>
                </c:pt>
                <c:pt idx="9">
                  <c:v>57.75</c:v>
                </c:pt>
                <c:pt idx="11">
                  <c:v>58.67</c:v>
                </c:pt>
                <c:pt idx="12">
                  <c:v>64.5</c:v>
                </c:pt>
                <c:pt idx="13">
                  <c:v>60.7</c:v>
                </c:pt>
                <c:pt idx="14">
                  <c:v>61.75</c:v>
                </c:pt>
                <c:pt idx="15">
                  <c:v>63.75</c:v>
                </c:pt>
                <c:pt idx="16">
                  <c:v>63.58</c:v>
                </c:pt>
                <c:pt idx="17">
                  <c:v>67.650000000000006</c:v>
                </c:pt>
                <c:pt idx="18">
                  <c:v>77.33</c:v>
                </c:pt>
                <c:pt idx="19">
                  <c:v>69.67</c:v>
                </c:pt>
                <c:pt idx="20">
                  <c:v>64.08</c:v>
                </c:pt>
                <c:pt idx="21">
                  <c:v>75.42</c:v>
                </c:pt>
                <c:pt idx="22">
                  <c:v>69.58</c:v>
                </c:pt>
                <c:pt idx="23">
                  <c:v>71.83</c:v>
                </c:pt>
                <c:pt idx="24">
                  <c:v>67.33</c:v>
                </c:pt>
                <c:pt idx="25">
                  <c:v>70.599999999999994</c:v>
                </c:pt>
                <c:pt idx="26" formatCode="0.00">
                  <c:v>75</c:v>
                </c:pt>
                <c:pt idx="27" formatCode="0.00">
                  <c:v>74.58</c:v>
                </c:pt>
                <c:pt idx="28" formatCode="0.00">
                  <c:v>67.75</c:v>
                </c:pt>
                <c:pt idx="29" formatCode="0.00">
                  <c:v>75.5</c:v>
                </c:pt>
                <c:pt idx="30" formatCode="0.00">
                  <c:v>70.67</c:v>
                </c:pt>
                <c:pt idx="31" formatCode="0.00">
                  <c:v>78.25</c:v>
                </c:pt>
                <c:pt idx="32" formatCode="0.00">
                  <c:v>72.92</c:v>
                </c:pt>
                <c:pt idx="33" formatCode="0.00">
                  <c:v>77.25</c:v>
                </c:pt>
                <c:pt idx="34" formatCode="0.00">
                  <c:v>75.25</c:v>
                </c:pt>
                <c:pt idx="35" formatCode="0.00">
                  <c:v>83</c:v>
                </c:pt>
                <c:pt idx="36" formatCode="0.00">
                  <c:v>75.58</c:v>
                </c:pt>
                <c:pt idx="37" formatCode="0.00">
                  <c:v>78.25</c:v>
                </c:pt>
                <c:pt idx="38" formatCode="0.00">
                  <c:v>74.17</c:v>
                </c:pt>
                <c:pt idx="39" formatCode="0.00">
                  <c:v>79.25</c:v>
                </c:pt>
                <c:pt idx="40" formatCode="0.00">
                  <c:v>73.75</c:v>
                </c:pt>
                <c:pt idx="41" formatCode="0.00">
                  <c:v>79.400000000000006</c:v>
                </c:pt>
                <c:pt idx="42" formatCode="0.00">
                  <c:v>76</c:v>
                </c:pt>
              </c:numCache>
            </c:numRef>
          </c:val>
          <c:smooth val="0"/>
          <c:extLst xmlns:c15="http://schemas.microsoft.com/office/drawing/2012/chart">
            <c:ext xmlns:c16="http://schemas.microsoft.com/office/drawing/2014/chart" uri="{C3380CC4-5D6E-409C-BE32-E72D297353CC}">
              <c16:uniqueId val="{00000003-858D-477D-BE07-BF9D5276BEF9}"/>
            </c:ext>
          </c:extLst>
        </c:ser>
        <c:ser>
          <c:idx val="79"/>
          <c:order val="7"/>
          <c:tx>
            <c:strRef>
              <c:f>Sheet1!$B$24</c:f>
              <c:strCache>
                <c:ptCount val="1"/>
                <c:pt idx="0">
                  <c:v>COLEMAN #2</c:v>
                </c:pt>
              </c:strCache>
              <c:extLst xmlns:c15="http://schemas.microsoft.com/office/drawing/2012/chart"/>
            </c:strRef>
          </c:tx>
          <c:spPr>
            <a:ln w="34925" cap="rnd">
              <a:solidFill>
                <a:schemeClr val="accent2">
                  <a:lumMod val="60000"/>
                  <a:lumOff val="40000"/>
                </a:schemeClr>
              </a:solidFill>
              <a:round/>
            </a:ln>
            <a:effectLst>
              <a:outerShdw blurRad="40000" dist="23000" dir="5400000" rotWithShape="0">
                <a:srgbClr val="000000">
                  <a:alpha val="35000"/>
                </a:srgbClr>
              </a:outerShdw>
            </a:effectLst>
          </c:spPr>
          <c:marker>
            <c:symbol val="none"/>
          </c:marker>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Sheet1!$F$24:$AV$24</c:f>
              <c:numCache>
                <c:formatCode>0.0</c:formatCode>
                <c:ptCount val="43"/>
                <c:pt idx="0">
                  <c:v>91</c:v>
                </c:pt>
                <c:pt idx="1">
                  <c:v>92.8</c:v>
                </c:pt>
                <c:pt idx="2">
                  <c:v>89.5</c:v>
                </c:pt>
                <c:pt idx="3">
                  <c:v>94.33</c:v>
                </c:pt>
                <c:pt idx="4">
                  <c:v>92.16</c:v>
                </c:pt>
                <c:pt idx="5">
                  <c:v>92.33</c:v>
                </c:pt>
                <c:pt idx="6">
                  <c:v>93.75</c:v>
                </c:pt>
                <c:pt idx="7">
                  <c:v>94</c:v>
                </c:pt>
                <c:pt idx="8">
                  <c:v>97.16</c:v>
                </c:pt>
                <c:pt idx="9">
                  <c:v>97.5</c:v>
                </c:pt>
                <c:pt idx="10">
                  <c:v>97</c:v>
                </c:pt>
                <c:pt idx="11">
                  <c:v>96.67</c:v>
                </c:pt>
                <c:pt idx="12">
                  <c:v>97.08</c:v>
                </c:pt>
                <c:pt idx="13">
                  <c:v>98.85</c:v>
                </c:pt>
                <c:pt idx="14">
                  <c:v>96.42</c:v>
                </c:pt>
                <c:pt idx="15">
                  <c:v>102</c:v>
                </c:pt>
                <c:pt idx="16">
                  <c:v>99.92</c:v>
                </c:pt>
                <c:pt idx="17">
                  <c:v>103.1</c:v>
                </c:pt>
                <c:pt idx="18">
                  <c:v>100.42</c:v>
                </c:pt>
                <c:pt idx="19">
                  <c:v>107.67</c:v>
                </c:pt>
                <c:pt idx="20">
                  <c:v>104.16</c:v>
                </c:pt>
                <c:pt idx="21">
                  <c:v>113.17</c:v>
                </c:pt>
                <c:pt idx="22">
                  <c:v>109.5</c:v>
                </c:pt>
                <c:pt idx="23">
                  <c:v>111.58</c:v>
                </c:pt>
                <c:pt idx="24">
                  <c:v>109.33</c:v>
                </c:pt>
                <c:pt idx="25">
                  <c:v>113</c:v>
                </c:pt>
                <c:pt idx="26" formatCode="0.00">
                  <c:v>110.5</c:v>
                </c:pt>
                <c:pt idx="27" formatCode="0.00">
                  <c:v>116.16</c:v>
                </c:pt>
                <c:pt idx="28" formatCode="0.00">
                  <c:v>110.5</c:v>
                </c:pt>
                <c:pt idx="29" formatCode="0.00">
                  <c:v>116.17</c:v>
                </c:pt>
                <c:pt idx="30" formatCode="0.00">
                  <c:v>114.08</c:v>
                </c:pt>
                <c:pt idx="31" formatCode="0.00">
                  <c:v>120.25</c:v>
                </c:pt>
                <c:pt idx="32" formatCode="0.00">
                  <c:v>115.67</c:v>
                </c:pt>
                <c:pt idx="33" formatCode="0.00">
                  <c:v>121.83</c:v>
                </c:pt>
                <c:pt idx="34" formatCode="0.00">
                  <c:v>119.16</c:v>
                </c:pt>
                <c:pt idx="35" formatCode="0.00">
                  <c:v>124.5</c:v>
                </c:pt>
                <c:pt idx="36" formatCode="0.00">
                  <c:v>121</c:v>
                </c:pt>
                <c:pt idx="37" formatCode="0.00">
                  <c:v>122.33</c:v>
                </c:pt>
                <c:pt idx="38" formatCode="0.00">
                  <c:v>120</c:v>
                </c:pt>
                <c:pt idx="39" formatCode="0.00">
                  <c:v>121.9</c:v>
                </c:pt>
                <c:pt idx="40" formatCode="0.00">
                  <c:v>118</c:v>
                </c:pt>
                <c:pt idx="41" formatCode="0.00">
                  <c:v>122.9</c:v>
                </c:pt>
                <c:pt idx="42" formatCode="0.00">
                  <c:v>121</c:v>
                </c:pt>
              </c:numCache>
            </c:numRef>
          </c:val>
          <c:smooth val="0"/>
          <c:extLst xmlns:c15="http://schemas.microsoft.com/office/drawing/2012/chart">
            <c:ext xmlns:c16="http://schemas.microsoft.com/office/drawing/2014/chart" uri="{C3380CC4-5D6E-409C-BE32-E72D297353CC}">
              <c16:uniqueId val="{00000004-858D-477D-BE07-BF9D5276BEF9}"/>
            </c:ext>
          </c:extLst>
        </c:ser>
        <c:ser>
          <c:idx val="80"/>
          <c:order val="8"/>
          <c:tx>
            <c:strRef>
              <c:f>Sheet1!$B$25</c:f>
              <c:strCache>
                <c:ptCount val="1"/>
                <c:pt idx="0">
                  <c:v>CRANE</c:v>
                </c:pt>
              </c:strCache>
              <c:extLst xmlns:c15="http://schemas.microsoft.com/office/drawing/2012/chart"/>
            </c:strRef>
          </c:tx>
          <c:spPr>
            <a:ln w="34925" cap="rnd">
              <a:solidFill>
                <a:schemeClr val="accent3">
                  <a:lumMod val="60000"/>
                  <a:lumOff val="40000"/>
                </a:schemeClr>
              </a:solidFill>
              <a:round/>
            </a:ln>
            <a:effectLst>
              <a:outerShdw blurRad="40000" dist="23000" dir="5400000" rotWithShape="0">
                <a:srgbClr val="000000">
                  <a:alpha val="35000"/>
                </a:srgbClr>
              </a:outerShdw>
            </a:effectLst>
          </c:spPr>
          <c:marker>
            <c:symbol val="none"/>
          </c:marker>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Sheet1!$F$25:$AV$25</c:f>
              <c:numCache>
                <c:formatCode>0.0</c:formatCode>
                <c:ptCount val="43"/>
                <c:pt idx="0">
                  <c:v>74.099999999999994</c:v>
                </c:pt>
                <c:pt idx="1">
                  <c:v>75.8</c:v>
                </c:pt>
                <c:pt idx="2">
                  <c:v>72.099999999999994</c:v>
                </c:pt>
                <c:pt idx="3">
                  <c:v>75</c:v>
                </c:pt>
                <c:pt idx="4">
                  <c:v>75.91</c:v>
                </c:pt>
                <c:pt idx="5">
                  <c:v>74.42</c:v>
                </c:pt>
                <c:pt idx="6">
                  <c:v>78.33</c:v>
                </c:pt>
                <c:pt idx="7">
                  <c:v>76.5</c:v>
                </c:pt>
                <c:pt idx="8">
                  <c:v>80.75</c:v>
                </c:pt>
                <c:pt idx="9">
                  <c:v>78.16</c:v>
                </c:pt>
                <c:pt idx="10">
                  <c:v>79.67</c:v>
                </c:pt>
                <c:pt idx="11">
                  <c:v>79.099999999999994</c:v>
                </c:pt>
                <c:pt idx="12">
                  <c:v>80.16</c:v>
                </c:pt>
                <c:pt idx="13">
                  <c:v>78.75</c:v>
                </c:pt>
                <c:pt idx="14">
                  <c:v>80.16</c:v>
                </c:pt>
                <c:pt idx="15">
                  <c:v>80.25</c:v>
                </c:pt>
                <c:pt idx="16">
                  <c:v>82.5</c:v>
                </c:pt>
                <c:pt idx="17">
                  <c:v>82.5</c:v>
                </c:pt>
                <c:pt idx="18">
                  <c:v>87.66</c:v>
                </c:pt>
                <c:pt idx="19">
                  <c:v>87.25</c:v>
                </c:pt>
                <c:pt idx="20">
                  <c:v>82.42</c:v>
                </c:pt>
                <c:pt idx="21">
                  <c:v>90.42</c:v>
                </c:pt>
                <c:pt idx="22">
                  <c:v>87.08</c:v>
                </c:pt>
                <c:pt idx="23">
                  <c:v>89</c:v>
                </c:pt>
                <c:pt idx="24">
                  <c:v>86.25</c:v>
                </c:pt>
                <c:pt idx="25">
                  <c:v>88.5</c:v>
                </c:pt>
                <c:pt idx="26" formatCode="0.00">
                  <c:v>86.08</c:v>
                </c:pt>
                <c:pt idx="27" formatCode="0.00">
                  <c:v>90.75</c:v>
                </c:pt>
                <c:pt idx="28" formatCode="0.00">
                  <c:v>85.58</c:v>
                </c:pt>
                <c:pt idx="29" formatCode="0.00">
                  <c:v>91.42</c:v>
                </c:pt>
                <c:pt idx="30" formatCode="0.00">
                  <c:v>87.75</c:v>
                </c:pt>
                <c:pt idx="31" formatCode="0.00">
                  <c:v>94</c:v>
                </c:pt>
                <c:pt idx="32" formatCode="0.00">
                  <c:v>89.5</c:v>
                </c:pt>
                <c:pt idx="33" formatCode="0.00">
                  <c:v>93.83</c:v>
                </c:pt>
                <c:pt idx="34" formatCode="0.00">
                  <c:v>95.5</c:v>
                </c:pt>
                <c:pt idx="35" formatCode="0.00">
                  <c:v>95.25</c:v>
                </c:pt>
                <c:pt idx="36" formatCode="0.00">
                  <c:v>93.17</c:v>
                </c:pt>
                <c:pt idx="37" formatCode="0.00">
                  <c:v>93.5</c:v>
                </c:pt>
                <c:pt idx="38" formatCode="0.00">
                  <c:v>90.83</c:v>
                </c:pt>
                <c:pt idx="39" formatCode="0.00">
                  <c:v>93.1</c:v>
                </c:pt>
                <c:pt idx="40" formatCode="0.00">
                  <c:v>89.25</c:v>
                </c:pt>
                <c:pt idx="41" formatCode="0.00">
                  <c:v>94</c:v>
                </c:pt>
                <c:pt idx="42" formatCode="0.00">
                  <c:v>92</c:v>
                </c:pt>
              </c:numCache>
            </c:numRef>
          </c:val>
          <c:smooth val="0"/>
          <c:extLst xmlns:c15="http://schemas.microsoft.com/office/drawing/2012/chart">
            <c:ext xmlns:c16="http://schemas.microsoft.com/office/drawing/2014/chart" uri="{C3380CC4-5D6E-409C-BE32-E72D297353CC}">
              <c16:uniqueId val="{00000005-858D-477D-BE07-BF9D5276BEF9}"/>
            </c:ext>
          </c:extLst>
        </c:ser>
        <c:ser>
          <c:idx val="83"/>
          <c:order val="11"/>
          <c:tx>
            <c:strRef>
              <c:f>Sheet1!$B$27</c:f>
              <c:strCache>
                <c:ptCount val="1"/>
                <c:pt idx="0">
                  <c:v>MARQUIS</c:v>
                </c:pt>
              </c:strCache>
              <c:extLst xmlns:c15="http://schemas.microsoft.com/office/drawing/2012/chart"/>
            </c:strRef>
          </c:tx>
          <c:spPr>
            <a:ln w="34925" cap="rnd">
              <a:solidFill>
                <a:schemeClr val="accent6">
                  <a:lumMod val="60000"/>
                  <a:lumOff val="40000"/>
                </a:schemeClr>
              </a:solidFill>
              <a:round/>
            </a:ln>
            <a:effectLst>
              <a:outerShdw blurRad="40000" dist="23000" dir="5400000" rotWithShape="0">
                <a:srgbClr val="000000">
                  <a:alpha val="35000"/>
                </a:srgbClr>
              </a:outerShdw>
            </a:effectLst>
          </c:spPr>
          <c:marker>
            <c:symbol val="none"/>
          </c:marker>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Sheet1!$F$27:$AV$27</c:f>
              <c:numCache>
                <c:formatCode>0.0</c:formatCode>
                <c:ptCount val="43"/>
                <c:pt idx="0">
                  <c:v>43.3</c:v>
                </c:pt>
                <c:pt idx="1">
                  <c:v>42</c:v>
                </c:pt>
                <c:pt idx="2">
                  <c:v>43.15</c:v>
                </c:pt>
                <c:pt idx="3">
                  <c:v>41.67</c:v>
                </c:pt>
                <c:pt idx="4">
                  <c:v>42.58</c:v>
                </c:pt>
                <c:pt idx="5">
                  <c:v>41.67</c:v>
                </c:pt>
                <c:pt idx="6">
                  <c:v>43.67</c:v>
                </c:pt>
                <c:pt idx="7">
                  <c:v>44.5</c:v>
                </c:pt>
                <c:pt idx="8">
                  <c:v>46.33</c:v>
                </c:pt>
                <c:pt idx="9">
                  <c:v>44.5</c:v>
                </c:pt>
                <c:pt idx="10">
                  <c:v>47</c:v>
                </c:pt>
                <c:pt idx="11">
                  <c:v>44.42</c:v>
                </c:pt>
                <c:pt idx="12">
                  <c:v>45.5</c:v>
                </c:pt>
                <c:pt idx="13">
                  <c:v>43.3</c:v>
                </c:pt>
                <c:pt idx="14">
                  <c:v>46.33</c:v>
                </c:pt>
                <c:pt idx="15">
                  <c:v>45.25</c:v>
                </c:pt>
                <c:pt idx="16">
                  <c:v>47.25</c:v>
                </c:pt>
                <c:pt idx="17">
                  <c:v>44.85</c:v>
                </c:pt>
                <c:pt idx="18">
                  <c:v>48</c:v>
                </c:pt>
                <c:pt idx="19">
                  <c:v>47.17</c:v>
                </c:pt>
                <c:pt idx="20">
                  <c:v>49.17</c:v>
                </c:pt>
                <c:pt idx="21">
                  <c:v>52.58</c:v>
                </c:pt>
                <c:pt idx="22">
                  <c:v>53.5</c:v>
                </c:pt>
                <c:pt idx="23">
                  <c:v>51.33</c:v>
                </c:pt>
                <c:pt idx="24">
                  <c:v>51.83</c:v>
                </c:pt>
                <c:pt idx="25">
                  <c:v>48.58</c:v>
                </c:pt>
                <c:pt idx="26" formatCode="0.00">
                  <c:v>51</c:v>
                </c:pt>
                <c:pt idx="27" formatCode="0.00">
                  <c:v>49.5</c:v>
                </c:pt>
                <c:pt idx="28" formatCode="0.00">
                  <c:v>51.33</c:v>
                </c:pt>
                <c:pt idx="29" formatCode="0.00">
                  <c:v>51</c:v>
                </c:pt>
                <c:pt idx="30" formatCode="0.00">
                  <c:v>52.5</c:v>
                </c:pt>
                <c:pt idx="31" formatCode="0.00">
                  <c:v>53</c:v>
                </c:pt>
                <c:pt idx="32" formatCode="0.00">
                  <c:v>53.5</c:v>
                </c:pt>
                <c:pt idx="33" formatCode="0.00">
                  <c:v>52.83</c:v>
                </c:pt>
                <c:pt idx="34" formatCode="0.00">
                  <c:v>53.25</c:v>
                </c:pt>
                <c:pt idx="35" formatCode="0.00">
                  <c:v>53.25</c:v>
                </c:pt>
                <c:pt idx="36" formatCode="0.00">
                  <c:v>53.4</c:v>
                </c:pt>
                <c:pt idx="37" formatCode="0.00">
                  <c:v>52</c:v>
                </c:pt>
                <c:pt idx="38" formatCode="0.00">
                  <c:v>53</c:v>
                </c:pt>
                <c:pt idx="39" formatCode="0.00">
                  <c:v>49.75</c:v>
                </c:pt>
                <c:pt idx="40" formatCode="0.00">
                  <c:v>52.5</c:v>
                </c:pt>
                <c:pt idx="41" formatCode="0.00">
                  <c:v>54.25</c:v>
                </c:pt>
                <c:pt idx="42" formatCode="0.00">
                  <c:v>55</c:v>
                </c:pt>
              </c:numCache>
            </c:numRef>
          </c:val>
          <c:smooth val="0"/>
          <c:extLst xmlns:c15="http://schemas.microsoft.com/office/drawing/2012/chart">
            <c:ext xmlns:c16="http://schemas.microsoft.com/office/drawing/2014/chart" uri="{C3380CC4-5D6E-409C-BE32-E72D297353CC}">
              <c16:uniqueId val="{00000006-858D-477D-BE07-BF9D5276BEF9}"/>
            </c:ext>
          </c:extLst>
        </c:ser>
        <c:ser>
          <c:idx val="87"/>
          <c:order val="15"/>
          <c:tx>
            <c:strRef>
              <c:f>Sheet1!$B$32</c:f>
              <c:strCache>
                <c:ptCount val="1"/>
                <c:pt idx="0">
                  <c:v>RIVERBANK</c:v>
                </c:pt>
              </c:strCache>
              <c:extLst xmlns:c15="http://schemas.microsoft.com/office/drawing/2012/chart"/>
            </c:strRef>
          </c:tx>
          <c:spPr>
            <a:ln w="34925" cap="rnd">
              <a:solidFill>
                <a:schemeClr val="accent4">
                  <a:lumMod val="50000"/>
                </a:schemeClr>
              </a:solidFill>
              <a:round/>
            </a:ln>
            <a:effectLst>
              <a:outerShdw blurRad="40000" dist="23000" dir="5400000" rotWithShape="0">
                <a:srgbClr val="000000">
                  <a:alpha val="35000"/>
                </a:srgbClr>
              </a:outerShdw>
            </a:effectLst>
          </c:spPr>
          <c:marker>
            <c:symbol val="none"/>
          </c:marker>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Sheet1!$F$32:$AV$32</c:f>
              <c:numCache>
                <c:formatCode>0.0</c:formatCode>
                <c:ptCount val="43"/>
                <c:pt idx="0">
                  <c:v>69.2</c:v>
                </c:pt>
                <c:pt idx="1">
                  <c:v>72.8</c:v>
                </c:pt>
                <c:pt idx="2">
                  <c:v>71.25</c:v>
                </c:pt>
                <c:pt idx="3">
                  <c:v>76.8</c:v>
                </c:pt>
                <c:pt idx="4">
                  <c:v>72.75</c:v>
                </c:pt>
                <c:pt idx="5">
                  <c:v>72.099999999999994</c:v>
                </c:pt>
                <c:pt idx="6">
                  <c:v>75.67</c:v>
                </c:pt>
                <c:pt idx="7">
                  <c:v>77</c:v>
                </c:pt>
                <c:pt idx="8">
                  <c:v>78.75</c:v>
                </c:pt>
                <c:pt idx="9">
                  <c:v>77.099999999999994</c:v>
                </c:pt>
                <c:pt idx="10">
                  <c:v>75.83</c:v>
                </c:pt>
                <c:pt idx="11">
                  <c:v>76.75</c:v>
                </c:pt>
                <c:pt idx="12">
                  <c:v>76.66</c:v>
                </c:pt>
                <c:pt idx="13">
                  <c:v>75.599999999999994</c:v>
                </c:pt>
                <c:pt idx="14">
                  <c:v>75.33</c:v>
                </c:pt>
                <c:pt idx="15">
                  <c:v>78.25</c:v>
                </c:pt>
                <c:pt idx="16">
                  <c:v>82.16</c:v>
                </c:pt>
                <c:pt idx="17">
                  <c:v>81.650000000000006</c:v>
                </c:pt>
                <c:pt idx="18">
                  <c:v>80.66</c:v>
                </c:pt>
                <c:pt idx="19">
                  <c:v>86</c:v>
                </c:pt>
                <c:pt idx="20">
                  <c:v>84.75</c:v>
                </c:pt>
                <c:pt idx="21">
                  <c:v>91.92</c:v>
                </c:pt>
                <c:pt idx="22">
                  <c:v>86.83</c:v>
                </c:pt>
                <c:pt idx="23">
                  <c:v>90</c:v>
                </c:pt>
                <c:pt idx="24">
                  <c:v>84.42</c:v>
                </c:pt>
                <c:pt idx="25">
                  <c:v>87.16</c:v>
                </c:pt>
                <c:pt idx="26" formatCode="0.00">
                  <c:v>87.83</c:v>
                </c:pt>
                <c:pt idx="27" formatCode="0.00">
                  <c:v>87.58</c:v>
                </c:pt>
                <c:pt idx="28" formatCode="0.00">
                  <c:v>81</c:v>
                </c:pt>
                <c:pt idx="29" formatCode="0.00">
                  <c:v>87</c:v>
                </c:pt>
                <c:pt idx="30" formatCode="0.00">
                  <c:v>86.33</c:v>
                </c:pt>
                <c:pt idx="31" formatCode="0.00">
                  <c:v>90.25</c:v>
                </c:pt>
                <c:pt idx="32" formatCode="0.00">
                  <c:v>86.5</c:v>
                </c:pt>
                <c:pt idx="33" formatCode="0.00">
                  <c:v>92</c:v>
                </c:pt>
                <c:pt idx="34" formatCode="0.00">
                  <c:v>88.5</c:v>
                </c:pt>
                <c:pt idx="35" formatCode="0.00">
                  <c:v>95</c:v>
                </c:pt>
                <c:pt idx="36" formatCode="0.00">
                  <c:v>88</c:v>
                </c:pt>
                <c:pt idx="37" formatCode="0.00">
                  <c:v>90.25</c:v>
                </c:pt>
                <c:pt idx="38" formatCode="0.00">
                  <c:v>87</c:v>
                </c:pt>
                <c:pt idx="39" formatCode="0.00">
                  <c:v>88.75</c:v>
                </c:pt>
                <c:pt idx="40" formatCode="0.00">
                  <c:v>85.5</c:v>
                </c:pt>
                <c:pt idx="41" formatCode="0.00">
                  <c:v>89.5</c:v>
                </c:pt>
                <c:pt idx="42" formatCode="0.00">
                  <c:v>88.5</c:v>
                </c:pt>
              </c:numCache>
            </c:numRef>
          </c:val>
          <c:smooth val="0"/>
          <c:extLst xmlns:c15="http://schemas.microsoft.com/office/drawing/2012/chart">
            <c:ext xmlns:c16="http://schemas.microsoft.com/office/drawing/2014/chart" uri="{C3380CC4-5D6E-409C-BE32-E72D297353CC}">
              <c16:uniqueId val="{00000007-858D-477D-BE07-BF9D5276BEF9}"/>
            </c:ext>
          </c:extLst>
        </c:ser>
        <c:ser>
          <c:idx val="94"/>
          <c:order val="22"/>
          <c:tx>
            <c:strRef>
              <c:f>Sheet1!$B$33</c:f>
              <c:strCache>
                <c:ptCount val="1"/>
                <c:pt idx="0">
                  <c:v>TENNANT</c:v>
                </c:pt>
              </c:strCache>
              <c:extLst xmlns:c15="http://schemas.microsoft.com/office/drawing/2012/chart"/>
            </c:strRef>
          </c:tx>
          <c:spPr>
            <a:ln w="34925" cap="rnd">
              <a:solidFill>
                <a:schemeClr val="accent5">
                  <a:lumMod val="70000"/>
                  <a:lumOff val="30000"/>
                </a:schemeClr>
              </a:solidFill>
              <a:round/>
            </a:ln>
            <a:effectLst>
              <a:outerShdw blurRad="40000" dist="23000" dir="5400000" rotWithShape="0">
                <a:srgbClr val="000000">
                  <a:alpha val="35000"/>
                </a:srgbClr>
              </a:outerShdw>
            </a:effectLst>
          </c:spPr>
          <c:marker>
            <c:symbol val="none"/>
          </c:marker>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Sheet1!$F$33:$AV$33</c:f>
              <c:numCache>
                <c:formatCode>General</c:formatCode>
                <c:ptCount val="43"/>
                <c:pt idx="19" formatCode="0.0">
                  <c:v>86.58</c:v>
                </c:pt>
                <c:pt idx="20" formatCode="0.0">
                  <c:v>82.75</c:v>
                </c:pt>
                <c:pt idx="21" formatCode="0.0">
                  <c:v>90.58</c:v>
                </c:pt>
                <c:pt idx="22" formatCode="0.0">
                  <c:v>87.58</c:v>
                </c:pt>
                <c:pt idx="23" formatCode="0.0">
                  <c:v>89.17</c:v>
                </c:pt>
                <c:pt idx="24" formatCode="0.0">
                  <c:v>86.75</c:v>
                </c:pt>
                <c:pt idx="25" formatCode="0.0">
                  <c:v>88.5</c:v>
                </c:pt>
                <c:pt idx="26" formatCode="0.00">
                  <c:v>87.17</c:v>
                </c:pt>
                <c:pt idx="27" formatCode="0.00">
                  <c:v>92.08</c:v>
                </c:pt>
                <c:pt idx="28" formatCode="0.00">
                  <c:v>86.5</c:v>
                </c:pt>
                <c:pt idx="29" formatCode="0.00">
                  <c:v>91.5</c:v>
                </c:pt>
                <c:pt idx="30" formatCode="0.00">
                  <c:v>88.5</c:v>
                </c:pt>
                <c:pt idx="31" formatCode="0.00">
                  <c:v>95.5</c:v>
                </c:pt>
                <c:pt idx="32" formatCode="0.00">
                  <c:v>90.75</c:v>
                </c:pt>
                <c:pt idx="33" formatCode="0.00">
                  <c:v>96.5</c:v>
                </c:pt>
                <c:pt idx="34" formatCode="0.00">
                  <c:v>97.16</c:v>
                </c:pt>
                <c:pt idx="35" formatCode="0.00">
                  <c:v>97</c:v>
                </c:pt>
                <c:pt idx="36" formatCode="0.00">
                  <c:v>99.17</c:v>
                </c:pt>
                <c:pt idx="37" formatCode="0.00">
                  <c:v>95.41</c:v>
                </c:pt>
                <c:pt idx="38" formatCode="0.00">
                  <c:v>93.25</c:v>
                </c:pt>
                <c:pt idx="39" formatCode="0.00">
                  <c:v>94.5</c:v>
                </c:pt>
                <c:pt idx="40" formatCode="0.00">
                  <c:v>91.3</c:v>
                </c:pt>
                <c:pt idx="41" formatCode="0.00">
                  <c:v>95</c:v>
                </c:pt>
                <c:pt idx="42" formatCode="0.00">
                  <c:v>93.25</c:v>
                </c:pt>
              </c:numCache>
            </c:numRef>
          </c:val>
          <c:smooth val="0"/>
          <c:extLst xmlns:c15="http://schemas.microsoft.com/office/drawing/2012/chart">
            <c:ext xmlns:c16="http://schemas.microsoft.com/office/drawing/2014/chart" uri="{C3380CC4-5D6E-409C-BE32-E72D297353CC}">
              <c16:uniqueId val="{00000008-858D-477D-BE07-BF9D5276BEF9}"/>
            </c:ext>
          </c:extLst>
        </c:ser>
        <c:dLbls>
          <c:showLegendKey val="0"/>
          <c:showVal val="0"/>
          <c:showCatName val="0"/>
          <c:showSerName val="0"/>
          <c:showPercent val="0"/>
          <c:showBubbleSize val="0"/>
        </c:dLbls>
        <c:smooth val="0"/>
        <c:axId val="451350920"/>
        <c:axId val="451351312"/>
        <c:extLst>
          <c:ext xmlns:c15="http://schemas.microsoft.com/office/drawing/2012/chart" uri="{02D57815-91ED-43cb-92C2-25804820EDAC}">
            <c15:filteredLineSeries>
              <c15:ser>
                <c:idx val="74"/>
                <c:order val="2"/>
                <c:tx>
                  <c:strRef>
                    <c:extLst>
                      <c:ext uri="{02D57815-91ED-43cb-92C2-25804820EDAC}">
                        <c15:formulaRef>
                          <c15:sqref>Sheet1!$B$5</c15:sqref>
                        </c15:formulaRef>
                      </c:ext>
                    </c:extLst>
                    <c:strCache>
                      <c:ptCount val="1"/>
                      <c:pt idx="0">
                        <c:v>BECKLEY</c:v>
                      </c:pt>
                    </c:strCache>
                  </c:strRef>
                </c:tx>
                <c:spPr>
                  <a:ln w="34925" cap="rnd">
                    <a:solidFill>
                      <a:schemeClr val="accent3">
                        <a:lumMod val="8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c:ext uri="{02D57815-91ED-43cb-92C2-25804820EDAC}">
                        <c15:formulaRef>
                          <c15:sqref>Sheet1!$F$5:$AN$5</c15:sqref>
                        </c15:formulaRef>
                      </c:ext>
                    </c:extLst>
                    <c:numCache>
                      <c:formatCode>0.0</c:formatCode>
                      <c:ptCount val="35"/>
                      <c:pt idx="0">
                        <c:v>117.5</c:v>
                      </c:pt>
                      <c:pt idx="1">
                        <c:v>114.3</c:v>
                      </c:pt>
                      <c:pt idx="2">
                        <c:v>117</c:v>
                      </c:pt>
                      <c:pt idx="3">
                        <c:v>115.1</c:v>
                      </c:pt>
                      <c:pt idx="4">
                        <c:v>116</c:v>
                      </c:pt>
                      <c:pt idx="5">
                        <c:v>113.67</c:v>
                      </c:pt>
                      <c:pt idx="6">
                        <c:v>115.5</c:v>
                      </c:pt>
                      <c:pt idx="7">
                        <c:v>113.5</c:v>
                      </c:pt>
                      <c:pt idx="8">
                        <c:v>115.75</c:v>
                      </c:pt>
                      <c:pt idx="9">
                        <c:v>114.5</c:v>
                      </c:pt>
                      <c:pt idx="10">
                        <c:v>116.25</c:v>
                      </c:pt>
                      <c:pt idx="11">
                        <c:v>114.67</c:v>
                      </c:pt>
                      <c:pt idx="12">
                        <c:v>116.66</c:v>
                      </c:pt>
                      <c:pt idx="13">
                        <c:v>115.15</c:v>
                      </c:pt>
                      <c:pt idx="14">
                        <c:v>117</c:v>
                      </c:pt>
                      <c:pt idx="15">
                        <c:v>116.33</c:v>
                      </c:pt>
                      <c:pt idx="16">
                        <c:v>118.66</c:v>
                      </c:pt>
                      <c:pt idx="17">
                        <c:v>118</c:v>
                      </c:pt>
                      <c:pt idx="18">
                        <c:v>119.83</c:v>
                      </c:pt>
                      <c:pt idx="19">
                        <c:v>122.33</c:v>
                      </c:pt>
                      <c:pt idx="20">
                        <c:v>124</c:v>
                      </c:pt>
                      <c:pt idx="21">
                        <c:v>126</c:v>
                      </c:pt>
                      <c:pt idx="22">
                        <c:v>127.83</c:v>
                      </c:pt>
                      <c:pt idx="23">
                        <c:v>128.83000000000001</c:v>
                      </c:pt>
                      <c:pt idx="24">
                        <c:v>129.83000000000001</c:v>
                      </c:pt>
                      <c:pt idx="25">
                        <c:v>129.25</c:v>
                      </c:pt>
                      <c:pt idx="26">
                        <c:v>132.58000000000001</c:v>
                      </c:pt>
                      <c:pt idx="27">
                        <c:v>132.58000000000001</c:v>
                      </c:pt>
                      <c:pt idx="28">
                        <c:v>134.83000000000001</c:v>
                      </c:pt>
                      <c:pt idx="29">
                        <c:v>135.5</c:v>
                      </c:pt>
                      <c:pt idx="30">
                        <c:v>136.25</c:v>
                      </c:pt>
                      <c:pt idx="31">
                        <c:v>139</c:v>
                      </c:pt>
                      <c:pt idx="32">
                        <c:v>139.16</c:v>
                      </c:pt>
                      <c:pt idx="33">
                        <c:v>141.41999999999999</c:v>
                      </c:pt>
                      <c:pt idx="34">
                        <c:v>141.5</c:v>
                      </c:pt>
                    </c:numCache>
                  </c:numRef>
                </c:val>
                <c:smooth val="0"/>
                <c:extLst>
                  <c:ext xmlns:c16="http://schemas.microsoft.com/office/drawing/2014/chart" uri="{C3380CC4-5D6E-409C-BE32-E72D297353CC}">
                    <c16:uniqueId val="{00000009-858D-477D-BE07-BF9D5276BEF9}"/>
                  </c:ext>
                </c:extLst>
              </c15:ser>
            </c15:filteredLineSeries>
            <c15:filteredLineSeries>
              <c15:ser>
                <c:idx val="77"/>
                <c:order val="5"/>
                <c:tx>
                  <c:strRef>
                    <c:extLst xmlns:c15="http://schemas.microsoft.com/office/drawing/2012/chart">
                      <c:ext xmlns:c15="http://schemas.microsoft.com/office/drawing/2012/chart" uri="{02D57815-91ED-43cb-92C2-25804820EDAC}">
                        <c15:formulaRef>
                          <c15:sqref>Sheet1!$B$6</c15:sqref>
                        </c15:formulaRef>
                      </c:ext>
                    </c:extLst>
                    <c:strCache>
                      <c:ptCount val="1"/>
                      <c:pt idx="0">
                        <c:v>BURNETT</c:v>
                      </c:pt>
                    </c:strCache>
                  </c:strRef>
                </c:tx>
                <c:spPr>
                  <a:ln w="34925" cap="rnd">
                    <a:solidFill>
                      <a:schemeClr val="accent6">
                        <a:lumMod val="8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Sheet1!$F$6:$AN$6</c15:sqref>
                        </c15:formulaRef>
                      </c:ext>
                    </c:extLst>
                    <c:numCache>
                      <c:formatCode>0.0</c:formatCode>
                      <c:ptCount val="35"/>
                      <c:pt idx="0">
                        <c:v>91.1</c:v>
                      </c:pt>
                      <c:pt idx="1">
                        <c:v>94.2</c:v>
                      </c:pt>
                      <c:pt idx="2">
                        <c:v>90.33</c:v>
                      </c:pt>
                      <c:pt idx="3">
                        <c:v>91.8</c:v>
                      </c:pt>
                      <c:pt idx="4">
                        <c:v>91.5</c:v>
                      </c:pt>
                      <c:pt idx="5">
                        <c:v>94.33</c:v>
                      </c:pt>
                      <c:pt idx="6">
                        <c:v>95.42</c:v>
                      </c:pt>
                      <c:pt idx="7">
                        <c:v>96.16</c:v>
                      </c:pt>
                      <c:pt idx="8">
                        <c:v>96.42</c:v>
                      </c:pt>
                      <c:pt idx="9">
                        <c:v>97.5</c:v>
                      </c:pt>
                      <c:pt idx="11">
                        <c:v>94.33</c:v>
                      </c:pt>
                      <c:pt idx="12">
                        <c:v>94.58</c:v>
                      </c:pt>
                      <c:pt idx="13">
                        <c:v>96</c:v>
                      </c:pt>
                      <c:pt idx="14">
                        <c:v>95.5</c:v>
                      </c:pt>
                      <c:pt idx="15">
                        <c:v>97.5</c:v>
                      </c:pt>
                      <c:pt idx="16">
                        <c:v>97.66</c:v>
                      </c:pt>
                      <c:pt idx="17">
                        <c:v>101.35</c:v>
                      </c:pt>
                      <c:pt idx="18">
                        <c:v>98.42</c:v>
                      </c:pt>
                      <c:pt idx="19">
                        <c:v>106.5</c:v>
                      </c:pt>
                      <c:pt idx="20">
                        <c:v>101.5</c:v>
                      </c:pt>
                      <c:pt idx="21">
                        <c:v>109.25</c:v>
                      </c:pt>
                      <c:pt idx="22">
                        <c:v>104.75</c:v>
                      </c:pt>
                      <c:pt idx="23">
                        <c:v>108.67</c:v>
                      </c:pt>
                      <c:pt idx="24">
                        <c:v>105.5</c:v>
                      </c:pt>
                      <c:pt idx="25">
                        <c:v>109.16</c:v>
                      </c:pt>
                      <c:pt idx="26">
                        <c:v>108.77</c:v>
                      </c:pt>
                      <c:pt idx="27">
                        <c:v>110.25</c:v>
                      </c:pt>
                      <c:pt idx="28">
                        <c:v>106</c:v>
                      </c:pt>
                      <c:pt idx="29">
                        <c:v>109.92</c:v>
                      </c:pt>
                      <c:pt idx="30">
                        <c:v>107.5</c:v>
                      </c:pt>
                      <c:pt idx="31">
                        <c:v>111.5</c:v>
                      </c:pt>
                      <c:pt idx="32">
                        <c:v>108.17</c:v>
                      </c:pt>
                      <c:pt idx="33">
                        <c:v>110.67</c:v>
                      </c:pt>
                      <c:pt idx="34">
                        <c:v>110.58</c:v>
                      </c:pt>
                    </c:numCache>
                  </c:numRef>
                </c:val>
                <c:smooth val="0"/>
                <c:extLst xmlns:c15="http://schemas.microsoft.com/office/drawing/2012/chart">
                  <c:ext xmlns:c16="http://schemas.microsoft.com/office/drawing/2014/chart" uri="{C3380CC4-5D6E-409C-BE32-E72D297353CC}">
                    <c16:uniqueId val="{0000000A-858D-477D-BE07-BF9D5276BEF9}"/>
                  </c:ext>
                </c:extLst>
              </c15:ser>
            </c15:filteredLineSeries>
            <c15:filteredLineSeries>
              <c15:ser>
                <c:idx val="78"/>
                <c:order val="6"/>
                <c:tx>
                  <c:strRef>
                    <c:extLst xmlns:c15="http://schemas.microsoft.com/office/drawing/2012/chart">
                      <c:ext xmlns:c15="http://schemas.microsoft.com/office/drawing/2012/chart" uri="{02D57815-91ED-43cb-92C2-25804820EDAC}">
                        <c15:formulaRef>
                          <c15:sqref>Sheet1!$B$7</c15:sqref>
                        </c15:formulaRef>
                      </c:ext>
                    </c:extLst>
                    <c:strCache>
                      <c:ptCount val="1"/>
                      <c:pt idx="0">
                        <c:v>CAMPBELL</c:v>
                      </c:pt>
                    </c:strCache>
                  </c:strRef>
                </c:tx>
                <c:spPr>
                  <a:ln w="34925" cap="rnd">
                    <a:solidFill>
                      <a:schemeClr val="accent1">
                        <a:lumMod val="60000"/>
                        <a:lumOff val="4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Sheet1!$F$7:$AN$7</c15:sqref>
                        </c15:formulaRef>
                      </c:ext>
                    </c:extLst>
                    <c:numCache>
                      <c:formatCode>0.0</c:formatCode>
                      <c:ptCount val="35"/>
                      <c:pt idx="0">
                        <c:v>72.099999999999994</c:v>
                      </c:pt>
                      <c:pt idx="1">
                        <c:v>72.7</c:v>
                      </c:pt>
                      <c:pt idx="2">
                        <c:v>71.599999999999994</c:v>
                      </c:pt>
                      <c:pt idx="3">
                        <c:v>72.25</c:v>
                      </c:pt>
                      <c:pt idx="4">
                        <c:v>72</c:v>
                      </c:pt>
                      <c:pt idx="5">
                        <c:v>72.099999999999994</c:v>
                      </c:pt>
                      <c:pt idx="6">
                        <c:v>75</c:v>
                      </c:pt>
                      <c:pt idx="7">
                        <c:v>76.16</c:v>
                      </c:pt>
                      <c:pt idx="8">
                        <c:v>77.25</c:v>
                      </c:pt>
                      <c:pt idx="9">
                        <c:v>78.099999999999994</c:v>
                      </c:pt>
                      <c:pt idx="10">
                        <c:v>76.75</c:v>
                      </c:pt>
                      <c:pt idx="11">
                        <c:v>77.42</c:v>
                      </c:pt>
                      <c:pt idx="12">
                        <c:v>76.42</c:v>
                      </c:pt>
                      <c:pt idx="13">
                        <c:v>77</c:v>
                      </c:pt>
                      <c:pt idx="14">
                        <c:v>76.75</c:v>
                      </c:pt>
                      <c:pt idx="15">
                        <c:v>77.5</c:v>
                      </c:pt>
                      <c:pt idx="16">
                        <c:v>79.5</c:v>
                      </c:pt>
                      <c:pt idx="17">
                        <c:v>81.25</c:v>
                      </c:pt>
                      <c:pt idx="18">
                        <c:v>83.92</c:v>
                      </c:pt>
                      <c:pt idx="19">
                        <c:v>87.5</c:v>
                      </c:pt>
                      <c:pt idx="20">
                        <c:v>84.58</c:v>
                      </c:pt>
                      <c:pt idx="21">
                        <c:v>91.08</c:v>
                      </c:pt>
                      <c:pt idx="22">
                        <c:v>87.42</c:v>
                      </c:pt>
                      <c:pt idx="23">
                        <c:v>90.42</c:v>
                      </c:pt>
                      <c:pt idx="24">
                        <c:v>87.67</c:v>
                      </c:pt>
                      <c:pt idx="25">
                        <c:v>92.42</c:v>
                      </c:pt>
                      <c:pt idx="26">
                        <c:v>88.17</c:v>
                      </c:pt>
                      <c:pt idx="27">
                        <c:v>92</c:v>
                      </c:pt>
                      <c:pt idx="28">
                        <c:v>89</c:v>
                      </c:pt>
                      <c:pt idx="29">
                        <c:v>92.08</c:v>
                      </c:pt>
                      <c:pt idx="30">
                        <c:v>90.5</c:v>
                      </c:pt>
                      <c:pt idx="31">
                        <c:v>93.75</c:v>
                      </c:pt>
                      <c:pt idx="32">
                        <c:v>91.17</c:v>
                      </c:pt>
                      <c:pt idx="33">
                        <c:v>95</c:v>
                      </c:pt>
                      <c:pt idx="34">
                        <c:v>94.5</c:v>
                      </c:pt>
                    </c:numCache>
                  </c:numRef>
                </c:val>
                <c:smooth val="0"/>
                <c:extLst xmlns:c15="http://schemas.microsoft.com/office/drawing/2012/chart">
                  <c:ext xmlns:c16="http://schemas.microsoft.com/office/drawing/2014/chart" uri="{C3380CC4-5D6E-409C-BE32-E72D297353CC}">
                    <c16:uniqueId val="{0000000B-858D-477D-BE07-BF9D5276BEF9}"/>
                  </c:ext>
                </c:extLst>
              </c15:ser>
            </c15:filteredLineSeries>
            <c15:filteredLineSeries>
              <c15:ser>
                <c:idx val="81"/>
                <c:order val="9"/>
                <c:tx>
                  <c:strRef>
                    <c:extLst xmlns:c15="http://schemas.microsoft.com/office/drawing/2012/chart">
                      <c:ext xmlns:c15="http://schemas.microsoft.com/office/drawing/2012/chart" uri="{02D57815-91ED-43cb-92C2-25804820EDAC}">
                        <c15:formulaRef>
                          <c15:sqref>Sheet1!$B$9</c15:sqref>
                        </c15:formulaRef>
                      </c:ext>
                    </c:extLst>
                    <c:strCache>
                      <c:ptCount val="1"/>
                      <c:pt idx="0">
                        <c:v>HIRSCHFELD</c:v>
                      </c:pt>
                    </c:strCache>
                  </c:strRef>
                </c:tx>
                <c:spPr>
                  <a:ln w="34925" cap="rnd">
                    <a:solidFill>
                      <a:schemeClr val="accent4">
                        <a:lumMod val="60000"/>
                        <a:lumOff val="4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Sheet1!$F$9:$AN$9</c15:sqref>
                        </c15:formulaRef>
                      </c:ext>
                    </c:extLst>
                    <c:numCache>
                      <c:formatCode>0.0</c:formatCode>
                      <c:ptCount val="35"/>
                      <c:pt idx="0">
                        <c:v>80.8</c:v>
                      </c:pt>
                      <c:pt idx="1">
                        <c:v>83.1</c:v>
                      </c:pt>
                      <c:pt idx="2">
                        <c:v>79.75</c:v>
                      </c:pt>
                      <c:pt idx="3">
                        <c:v>81.67</c:v>
                      </c:pt>
                      <c:pt idx="4">
                        <c:v>78.5</c:v>
                      </c:pt>
                      <c:pt idx="5">
                        <c:v>82.33</c:v>
                      </c:pt>
                      <c:pt idx="6">
                        <c:v>85.75</c:v>
                      </c:pt>
                      <c:pt idx="7">
                        <c:v>86.66</c:v>
                      </c:pt>
                      <c:pt idx="8">
                        <c:v>85.75</c:v>
                      </c:pt>
                      <c:pt idx="9">
                        <c:v>86.66</c:v>
                      </c:pt>
                      <c:pt idx="10">
                        <c:v>83.75</c:v>
                      </c:pt>
                      <c:pt idx="11">
                        <c:v>86.33</c:v>
                      </c:pt>
                      <c:pt idx="12">
                        <c:v>82.83</c:v>
                      </c:pt>
                      <c:pt idx="13">
                        <c:v>86.8</c:v>
                      </c:pt>
                      <c:pt idx="14">
                        <c:v>83.92</c:v>
                      </c:pt>
                      <c:pt idx="15">
                        <c:v>87.33</c:v>
                      </c:pt>
                      <c:pt idx="16">
                        <c:v>88</c:v>
                      </c:pt>
                      <c:pt idx="17">
                        <c:v>91.7</c:v>
                      </c:pt>
                      <c:pt idx="18">
                        <c:v>90.75</c:v>
                      </c:pt>
                      <c:pt idx="19">
                        <c:v>86.92</c:v>
                      </c:pt>
                      <c:pt idx="20">
                        <c:v>83.75</c:v>
                      </c:pt>
                      <c:pt idx="21">
                        <c:v>100.5</c:v>
                      </c:pt>
                      <c:pt idx="22">
                        <c:v>96.83</c:v>
                      </c:pt>
                      <c:pt idx="23">
                        <c:v>100.42</c:v>
                      </c:pt>
                      <c:pt idx="24">
                        <c:v>98.08</c:v>
                      </c:pt>
                      <c:pt idx="25">
                        <c:v>101.25</c:v>
                      </c:pt>
                      <c:pt idx="26">
                        <c:v>100.25</c:v>
                      </c:pt>
                      <c:pt idx="27">
                        <c:v>102.42</c:v>
                      </c:pt>
                      <c:pt idx="28">
                        <c:v>100</c:v>
                      </c:pt>
                      <c:pt idx="29">
                        <c:v>103</c:v>
                      </c:pt>
                      <c:pt idx="30">
                        <c:v>101</c:v>
                      </c:pt>
                      <c:pt idx="31">
                        <c:v>105</c:v>
                      </c:pt>
                      <c:pt idx="32">
                        <c:v>102.67</c:v>
                      </c:pt>
                      <c:pt idx="33">
                        <c:v>106.33</c:v>
                      </c:pt>
                      <c:pt idx="34">
                        <c:v>105.5</c:v>
                      </c:pt>
                    </c:numCache>
                  </c:numRef>
                </c:val>
                <c:smooth val="0"/>
                <c:extLst xmlns:c15="http://schemas.microsoft.com/office/drawing/2012/chart">
                  <c:ext xmlns:c16="http://schemas.microsoft.com/office/drawing/2014/chart" uri="{C3380CC4-5D6E-409C-BE32-E72D297353CC}">
                    <c16:uniqueId val="{0000000C-858D-477D-BE07-BF9D5276BEF9}"/>
                  </c:ext>
                </c:extLst>
              </c15:ser>
            </c15:filteredLineSeries>
            <c15:filteredLineSeries>
              <c15:ser>
                <c:idx val="82"/>
                <c:order val="10"/>
                <c:tx>
                  <c:strRef>
                    <c:extLst xmlns:c15="http://schemas.microsoft.com/office/drawing/2012/chart">
                      <c:ext xmlns:c15="http://schemas.microsoft.com/office/drawing/2012/chart" uri="{02D57815-91ED-43cb-92C2-25804820EDAC}">
                        <c15:formulaRef>
                          <c15:sqref>Sheet1!$B$10</c15:sqref>
                        </c15:formulaRef>
                      </c:ext>
                    </c:extLst>
                    <c:strCache>
                      <c:ptCount val="1"/>
                      <c:pt idx="0">
                        <c:v>HOWARD</c:v>
                      </c:pt>
                    </c:strCache>
                  </c:strRef>
                </c:tx>
                <c:spPr>
                  <a:ln w="34925" cap="rnd">
                    <a:solidFill>
                      <a:schemeClr val="accent5">
                        <a:lumMod val="60000"/>
                        <a:lumOff val="40000"/>
                      </a:schemeClr>
                    </a:solidFill>
                    <a:round/>
                  </a:ln>
                  <a:effectLst>
                    <a:outerShdw blurRad="40000" dist="23000" dir="5400000" rotWithShape="0">
                      <a:srgbClr val="000000">
                        <a:alpha val="35000"/>
                      </a:srgbClr>
                    </a:outerShdw>
                  </a:effectLst>
                </c:spPr>
                <c:marker>
                  <c:symbol val="none"/>
                </c:marker>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Sheet1!$F$10:$AN$10</c15:sqref>
                        </c15:formulaRef>
                      </c:ext>
                    </c:extLst>
                    <c:numCache>
                      <c:formatCode>0.0</c:formatCode>
                      <c:ptCount val="35"/>
                      <c:pt idx="0">
                        <c:v>71</c:v>
                      </c:pt>
                      <c:pt idx="1">
                        <c:v>70.2</c:v>
                      </c:pt>
                      <c:pt idx="2">
                        <c:v>71.33</c:v>
                      </c:pt>
                      <c:pt idx="3">
                        <c:v>69.8</c:v>
                      </c:pt>
                      <c:pt idx="4">
                        <c:v>71</c:v>
                      </c:pt>
                      <c:pt idx="5">
                        <c:v>70.58</c:v>
                      </c:pt>
                      <c:pt idx="6">
                        <c:v>72.33</c:v>
                      </c:pt>
                      <c:pt idx="7">
                        <c:v>71.66</c:v>
                      </c:pt>
                      <c:pt idx="8">
                        <c:v>72.5</c:v>
                      </c:pt>
                      <c:pt idx="9">
                        <c:v>72.5</c:v>
                      </c:pt>
                      <c:pt idx="10">
                        <c:v>73.92</c:v>
                      </c:pt>
                      <c:pt idx="11">
                        <c:v>72.67</c:v>
                      </c:pt>
                      <c:pt idx="12">
                        <c:v>73.66</c:v>
                      </c:pt>
                      <c:pt idx="13">
                        <c:v>71</c:v>
                      </c:pt>
                      <c:pt idx="14">
                        <c:v>73.08</c:v>
                      </c:pt>
                      <c:pt idx="15">
                        <c:v>72.08</c:v>
                      </c:pt>
                      <c:pt idx="16">
                        <c:v>74.5</c:v>
                      </c:pt>
                      <c:pt idx="17">
                        <c:v>73.2</c:v>
                      </c:pt>
                      <c:pt idx="18">
                        <c:v>75.33</c:v>
                      </c:pt>
                      <c:pt idx="19">
                        <c:v>78.58</c:v>
                      </c:pt>
                      <c:pt idx="20">
                        <c:v>78.75</c:v>
                      </c:pt>
                      <c:pt idx="21">
                        <c:v>82.33</c:v>
                      </c:pt>
                      <c:pt idx="22">
                        <c:v>82.33</c:v>
                      </c:pt>
                      <c:pt idx="23">
                        <c:v>83.67</c:v>
                      </c:pt>
                      <c:pt idx="24">
                        <c:v>83.25</c:v>
                      </c:pt>
                      <c:pt idx="25">
                        <c:v>82.42</c:v>
                      </c:pt>
                      <c:pt idx="26">
                        <c:v>81.5</c:v>
                      </c:pt>
                      <c:pt idx="27">
                        <c:v>83.75</c:v>
                      </c:pt>
                      <c:pt idx="28">
                        <c:v>82.5</c:v>
                      </c:pt>
                      <c:pt idx="29">
                        <c:v>83.84</c:v>
                      </c:pt>
                      <c:pt idx="30">
                        <c:v>83.25</c:v>
                      </c:pt>
                      <c:pt idx="31">
                        <c:v>85</c:v>
                      </c:pt>
                      <c:pt idx="32">
                        <c:v>84.5</c:v>
                      </c:pt>
                      <c:pt idx="33">
                        <c:v>86.25</c:v>
                      </c:pt>
                      <c:pt idx="34">
                        <c:v>85.75</c:v>
                      </c:pt>
                    </c:numCache>
                  </c:numRef>
                </c:val>
                <c:smooth val="0"/>
                <c:extLst xmlns:c15="http://schemas.microsoft.com/office/drawing/2012/chart">
                  <c:ext xmlns:c16="http://schemas.microsoft.com/office/drawing/2014/chart" uri="{C3380CC4-5D6E-409C-BE32-E72D297353CC}">
                    <c16:uniqueId val="{0000000D-858D-477D-BE07-BF9D5276BEF9}"/>
                  </c:ext>
                </c:extLst>
              </c15:ser>
            </c15:filteredLineSeries>
            <c15:filteredLineSeries>
              <c15:ser>
                <c:idx val="84"/>
                <c:order val="12"/>
                <c:tx>
                  <c:strRef>
                    <c:extLst xmlns:c15="http://schemas.microsoft.com/office/drawing/2012/chart">
                      <c:ext xmlns:c15="http://schemas.microsoft.com/office/drawing/2012/chart" uri="{02D57815-91ED-43cb-92C2-25804820EDAC}">
                        <c15:formulaRef>
                          <c15:sqref>Sheet1!$B$29</c15:sqref>
                        </c15:formulaRef>
                      </c:ext>
                    </c:extLst>
                    <c:strCache>
                      <c:ptCount val="1"/>
                      <c:pt idx="0">
                        <c:v>PAULSELL 1</c:v>
                      </c:pt>
                    </c:strCache>
                  </c:strRef>
                </c:tx>
                <c:spPr>
                  <a:ln w="34925" cap="rnd">
                    <a:solidFill>
                      <a:schemeClr val="accent1">
                        <a:lumMod val="5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Sheet1!$F$29:$AN$29</c15:sqref>
                        </c15:formulaRef>
                      </c:ext>
                    </c:extLst>
                    <c:numCache>
                      <c:formatCode>0.0</c:formatCode>
                      <c:ptCount val="35"/>
                      <c:pt idx="0">
                        <c:v>52.5</c:v>
                      </c:pt>
                      <c:pt idx="1">
                        <c:v>52.4</c:v>
                      </c:pt>
                      <c:pt idx="2">
                        <c:v>52.5</c:v>
                      </c:pt>
                      <c:pt idx="3">
                        <c:v>52.4</c:v>
                      </c:pt>
                      <c:pt idx="4">
                        <c:v>52.33</c:v>
                      </c:pt>
                      <c:pt idx="5">
                        <c:v>53.33</c:v>
                      </c:pt>
                      <c:pt idx="6">
                        <c:v>55.5</c:v>
                      </c:pt>
                      <c:pt idx="7">
                        <c:v>56.91</c:v>
                      </c:pt>
                      <c:pt idx="8">
                        <c:v>57.25</c:v>
                      </c:pt>
                      <c:pt idx="9">
                        <c:v>59.16</c:v>
                      </c:pt>
                      <c:pt idx="10">
                        <c:v>62</c:v>
                      </c:pt>
                      <c:pt idx="11">
                        <c:v>61</c:v>
                      </c:pt>
                      <c:pt idx="12">
                        <c:v>60.75</c:v>
                      </c:pt>
                      <c:pt idx="13">
                        <c:v>63.2</c:v>
                      </c:pt>
                      <c:pt idx="14">
                        <c:v>63.67</c:v>
                      </c:pt>
                      <c:pt idx="15">
                        <c:v>66.33</c:v>
                      </c:pt>
                      <c:pt idx="16">
                        <c:v>68.66</c:v>
                      </c:pt>
                      <c:pt idx="17">
                        <c:v>74.2</c:v>
                      </c:pt>
                      <c:pt idx="18">
                        <c:v>88.58</c:v>
                      </c:pt>
                      <c:pt idx="19">
                        <c:v>84.58</c:v>
                      </c:pt>
                      <c:pt idx="20">
                        <c:v>80.05</c:v>
                      </c:pt>
                      <c:pt idx="21">
                        <c:v>80.08</c:v>
                      </c:pt>
                      <c:pt idx="22">
                        <c:v>87.08</c:v>
                      </c:pt>
                      <c:pt idx="23">
                        <c:v>93.58</c:v>
                      </c:pt>
                      <c:pt idx="24">
                        <c:v>92.83</c:v>
                      </c:pt>
                      <c:pt idx="25">
                        <c:v>98.5</c:v>
                      </c:pt>
                      <c:pt idx="26" formatCode="0.00">
                        <c:v>99.25</c:v>
                      </c:pt>
                      <c:pt idx="27" formatCode="0.00">
                        <c:v>103.33</c:v>
                      </c:pt>
                      <c:pt idx="28" formatCode="0.00">
                        <c:v>101.17</c:v>
                      </c:pt>
                      <c:pt idx="29" formatCode="0.00">
                        <c:v>106</c:v>
                      </c:pt>
                      <c:pt idx="30" formatCode="0.00">
                        <c:v>105</c:v>
                      </c:pt>
                      <c:pt idx="31" formatCode="0.00">
                        <c:v>109.6</c:v>
                      </c:pt>
                      <c:pt idx="32" formatCode="0.00">
                        <c:v>109</c:v>
                      </c:pt>
                      <c:pt idx="33" formatCode="0.00">
                        <c:v>114</c:v>
                      </c:pt>
                      <c:pt idx="34" formatCode="0.00">
                        <c:v>113.5</c:v>
                      </c:pt>
                    </c:numCache>
                  </c:numRef>
                </c:val>
                <c:smooth val="0"/>
                <c:extLst xmlns:c15="http://schemas.microsoft.com/office/drawing/2012/chart">
                  <c:ext xmlns:c16="http://schemas.microsoft.com/office/drawing/2014/chart" uri="{C3380CC4-5D6E-409C-BE32-E72D297353CC}">
                    <c16:uniqueId val="{0000000E-858D-477D-BE07-BF9D5276BEF9}"/>
                  </c:ext>
                </c:extLst>
              </c15:ser>
            </c15:filteredLineSeries>
            <c15:filteredLineSeries>
              <c15:ser>
                <c:idx val="85"/>
                <c:order val="13"/>
                <c:tx>
                  <c:strRef>
                    <c:extLst xmlns:c15="http://schemas.microsoft.com/office/drawing/2012/chart">
                      <c:ext xmlns:c15="http://schemas.microsoft.com/office/drawing/2012/chart" uri="{02D57815-91ED-43cb-92C2-25804820EDAC}">
                        <c15:formulaRef>
                          <c15:sqref>Sheet1!$B$30</c15:sqref>
                        </c15:formulaRef>
                      </c:ext>
                    </c:extLst>
                    <c:strCache>
                      <c:ptCount val="1"/>
                      <c:pt idx="0">
                        <c:v>PAULSELL 2</c:v>
                      </c:pt>
                    </c:strCache>
                  </c:strRef>
                </c:tx>
                <c:spPr>
                  <a:ln w="34925" cap="rnd">
                    <a:solidFill>
                      <a:schemeClr val="accent2">
                        <a:lumMod val="5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Sheet1!$F$30:$AN$30</c15:sqref>
                        </c15:formulaRef>
                      </c:ext>
                    </c:extLst>
                    <c:numCache>
                      <c:formatCode>0.0</c:formatCode>
                      <c:ptCount val="35"/>
                      <c:pt idx="0">
                        <c:v>43.6</c:v>
                      </c:pt>
                      <c:pt idx="1">
                        <c:v>43.5</c:v>
                      </c:pt>
                      <c:pt idx="2">
                        <c:v>44</c:v>
                      </c:pt>
                      <c:pt idx="3">
                        <c:v>45.8</c:v>
                      </c:pt>
                      <c:pt idx="4">
                        <c:v>45</c:v>
                      </c:pt>
                      <c:pt idx="5">
                        <c:v>46.58</c:v>
                      </c:pt>
                      <c:pt idx="6">
                        <c:v>47.67</c:v>
                      </c:pt>
                      <c:pt idx="7">
                        <c:v>48.5</c:v>
                      </c:pt>
                      <c:pt idx="8">
                        <c:v>50.58</c:v>
                      </c:pt>
                      <c:pt idx="9">
                        <c:v>53.33</c:v>
                      </c:pt>
                      <c:pt idx="10">
                        <c:v>50.67</c:v>
                      </c:pt>
                      <c:pt idx="11">
                        <c:v>52.17</c:v>
                      </c:pt>
                      <c:pt idx="12">
                        <c:v>50.08</c:v>
                      </c:pt>
                      <c:pt idx="13">
                        <c:v>53.55</c:v>
                      </c:pt>
                      <c:pt idx="14">
                        <c:v>54.5</c:v>
                      </c:pt>
                      <c:pt idx="15">
                        <c:v>57.66</c:v>
                      </c:pt>
                      <c:pt idx="16">
                        <c:v>60.92</c:v>
                      </c:pt>
                      <c:pt idx="17">
                        <c:v>64.849999999999994</c:v>
                      </c:pt>
                      <c:pt idx="18">
                        <c:v>67.33</c:v>
                      </c:pt>
                      <c:pt idx="19">
                        <c:v>75</c:v>
                      </c:pt>
                      <c:pt idx="20">
                        <c:v>73</c:v>
                      </c:pt>
                      <c:pt idx="21">
                        <c:v>82.25</c:v>
                      </c:pt>
                      <c:pt idx="22">
                        <c:v>81</c:v>
                      </c:pt>
                      <c:pt idx="23">
                        <c:v>87.25</c:v>
                      </c:pt>
                      <c:pt idx="24">
                        <c:v>85.92</c:v>
                      </c:pt>
                      <c:pt idx="25">
                        <c:v>90.75</c:v>
                      </c:pt>
                      <c:pt idx="26" formatCode="0.00">
                        <c:v>91.5</c:v>
                      </c:pt>
                      <c:pt idx="27" formatCode="0.00">
                        <c:v>94.83</c:v>
                      </c:pt>
                      <c:pt idx="28" formatCode="0.00">
                        <c:v>93.5</c:v>
                      </c:pt>
                      <c:pt idx="29" formatCode="0.00">
                        <c:v>98.41</c:v>
                      </c:pt>
                      <c:pt idx="30" formatCode="0.00">
                        <c:v>97.5</c:v>
                      </c:pt>
                      <c:pt idx="31" formatCode="0.00">
                        <c:v>101.25</c:v>
                      </c:pt>
                      <c:pt idx="32" formatCode="0.00">
                        <c:v>102.16</c:v>
                      </c:pt>
                      <c:pt idx="33" formatCode="0.00">
                        <c:v>105.25</c:v>
                      </c:pt>
                      <c:pt idx="34" formatCode="0.00">
                        <c:v>105.25</c:v>
                      </c:pt>
                    </c:numCache>
                  </c:numRef>
                </c:val>
                <c:smooth val="0"/>
                <c:extLst xmlns:c15="http://schemas.microsoft.com/office/drawing/2012/chart">
                  <c:ext xmlns:c16="http://schemas.microsoft.com/office/drawing/2014/chart" uri="{C3380CC4-5D6E-409C-BE32-E72D297353CC}">
                    <c16:uniqueId val="{0000000F-858D-477D-BE07-BF9D5276BEF9}"/>
                  </c:ext>
                </c:extLst>
              </c15:ser>
            </c15:filteredLineSeries>
            <c15:filteredLineSeries>
              <c15:ser>
                <c:idx val="86"/>
                <c:order val="14"/>
                <c:tx>
                  <c:strRef>
                    <c:extLst xmlns:c15="http://schemas.microsoft.com/office/drawing/2012/chart">
                      <c:ext xmlns:c15="http://schemas.microsoft.com/office/drawing/2012/chart" uri="{02D57815-91ED-43cb-92C2-25804820EDAC}">
                        <c15:formulaRef>
                          <c15:sqref>Sheet1!$B$31</c15:sqref>
                        </c15:formulaRef>
                      </c:ext>
                    </c:extLst>
                    <c:strCache>
                      <c:ptCount val="1"/>
                      <c:pt idx="0">
                        <c:v>RITTS</c:v>
                      </c:pt>
                    </c:strCache>
                  </c:strRef>
                </c:tx>
                <c:spPr>
                  <a:ln w="34925" cap="rnd">
                    <a:solidFill>
                      <a:schemeClr val="accent3">
                        <a:lumMod val="5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Sheet1!$F$31:$AN$31</c15:sqref>
                        </c15:formulaRef>
                      </c:ext>
                    </c:extLst>
                    <c:numCache>
                      <c:formatCode>0.0</c:formatCode>
                      <c:ptCount val="35"/>
                      <c:pt idx="0">
                        <c:v>108.1</c:v>
                      </c:pt>
                      <c:pt idx="1">
                        <c:v>111.9</c:v>
                      </c:pt>
                      <c:pt idx="2">
                        <c:v>107.5</c:v>
                      </c:pt>
                      <c:pt idx="3">
                        <c:v>111.75</c:v>
                      </c:pt>
                      <c:pt idx="4">
                        <c:v>108.83</c:v>
                      </c:pt>
                      <c:pt idx="5">
                        <c:v>112.25</c:v>
                      </c:pt>
                      <c:pt idx="6">
                        <c:v>111.33</c:v>
                      </c:pt>
                      <c:pt idx="7">
                        <c:v>116</c:v>
                      </c:pt>
                      <c:pt idx="8">
                        <c:v>115</c:v>
                      </c:pt>
                      <c:pt idx="9">
                        <c:v>116.75</c:v>
                      </c:pt>
                      <c:pt idx="10">
                        <c:v>115.17</c:v>
                      </c:pt>
                      <c:pt idx="11">
                        <c:v>116.67</c:v>
                      </c:pt>
                      <c:pt idx="12">
                        <c:v>113.75</c:v>
                      </c:pt>
                      <c:pt idx="13">
                        <c:v>116</c:v>
                      </c:pt>
                      <c:pt idx="14">
                        <c:v>115.08</c:v>
                      </c:pt>
                      <c:pt idx="15">
                        <c:v>118.83</c:v>
                      </c:pt>
                      <c:pt idx="16">
                        <c:v>115.5</c:v>
                      </c:pt>
                      <c:pt idx="17">
                        <c:v>121.55</c:v>
                      </c:pt>
                      <c:pt idx="18">
                        <c:v>120.5</c:v>
                      </c:pt>
                      <c:pt idx="19">
                        <c:v>127.25</c:v>
                      </c:pt>
                      <c:pt idx="20">
                        <c:v>122.5</c:v>
                      </c:pt>
                      <c:pt idx="21">
                        <c:v>129.58000000000001</c:v>
                      </c:pt>
                      <c:pt idx="22">
                        <c:v>126.5</c:v>
                      </c:pt>
                      <c:pt idx="23">
                        <c:v>130.5</c:v>
                      </c:pt>
                      <c:pt idx="24">
                        <c:v>126.33</c:v>
                      </c:pt>
                      <c:pt idx="25">
                        <c:v>131.16</c:v>
                      </c:pt>
                      <c:pt idx="26" formatCode="0.00">
                        <c:v>129.5</c:v>
                      </c:pt>
                      <c:pt idx="27" formatCode="0.00">
                        <c:v>133.5</c:v>
                      </c:pt>
                      <c:pt idx="28" formatCode="0.00">
                        <c:v>129.66999999999999</c:v>
                      </c:pt>
                      <c:pt idx="29" formatCode="0.00">
                        <c:v>134</c:v>
                      </c:pt>
                      <c:pt idx="30" formatCode="0.00">
                        <c:v>131.83000000000001</c:v>
                      </c:pt>
                      <c:pt idx="31" formatCode="0.00">
                        <c:v>136</c:v>
                      </c:pt>
                      <c:pt idx="32" formatCode="0.00">
                        <c:v>133.66999999999999</c:v>
                      </c:pt>
                      <c:pt idx="33" formatCode="0.00">
                        <c:v>138</c:v>
                      </c:pt>
                      <c:pt idx="34" formatCode="0.00">
                        <c:v>136.08000000000001</c:v>
                      </c:pt>
                    </c:numCache>
                  </c:numRef>
                </c:val>
                <c:smooth val="0"/>
                <c:extLst xmlns:c15="http://schemas.microsoft.com/office/drawing/2012/chart">
                  <c:ext xmlns:c16="http://schemas.microsoft.com/office/drawing/2014/chart" uri="{C3380CC4-5D6E-409C-BE32-E72D297353CC}">
                    <c16:uniqueId val="{00000010-858D-477D-BE07-BF9D5276BEF9}"/>
                  </c:ext>
                </c:extLst>
              </c15:ser>
            </c15:filteredLineSeries>
            <c15:filteredLineSeries>
              <c15:ser>
                <c:idx val="88"/>
                <c:order val="16"/>
                <c:tx>
                  <c:strRef>
                    <c:extLst xmlns:c15="http://schemas.microsoft.com/office/drawing/2012/chart">
                      <c:ext xmlns:c15="http://schemas.microsoft.com/office/drawing/2012/chart" uri="{02D57815-91ED-43cb-92C2-25804820EDAC}">
                        <c15:formulaRef>
                          <c15:sqref>Sheet1!$B$13</c15:sqref>
                        </c15:formulaRef>
                      </c:ext>
                    </c:extLst>
                    <c:strCache>
                      <c:ptCount val="1"/>
                      <c:pt idx="0">
                        <c:v>VALLEY HOME</c:v>
                      </c:pt>
                    </c:strCache>
                  </c:strRef>
                </c:tx>
                <c:spPr>
                  <a:ln w="34925" cap="rnd">
                    <a:solidFill>
                      <a:schemeClr val="accent5">
                        <a:lumMod val="5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Sheet1!$F$13:$AN$13</c15:sqref>
                        </c15:formulaRef>
                      </c:ext>
                    </c:extLst>
                    <c:numCache>
                      <c:formatCode>0.0</c:formatCode>
                      <c:ptCount val="35"/>
                      <c:pt idx="0">
                        <c:v>72.2</c:v>
                      </c:pt>
                      <c:pt idx="1">
                        <c:v>73.5</c:v>
                      </c:pt>
                      <c:pt idx="2">
                        <c:v>72</c:v>
                      </c:pt>
                      <c:pt idx="3">
                        <c:v>73</c:v>
                      </c:pt>
                      <c:pt idx="4">
                        <c:v>71.67</c:v>
                      </c:pt>
                      <c:pt idx="5">
                        <c:v>74.2</c:v>
                      </c:pt>
                      <c:pt idx="6">
                        <c:v>75.5</c:v>
                      </c:pt>
                      <c:pt idx="7">
                        <c:v>76.5</c:v>
                      </c:pt>
                      <c:pt idx="8">
                        <c:v>77.5</c:v>
                      </c:pt>
                      <c:pt idx="9">
                        <c:v>78.5</c:v>
                      </c:pt>
                      <c:pt idx="10">
                        <c:v>76.83</c:v>
                      </c:pt>
                      <c:pt idx="11">
                        <c:v>79</c:v>
                      </c:pt>
                      <c:pt idx="12">
                        <c:v>77.25</c:v>
                      </c:pt>
                      <c:pt idx="13">
                        <c:v>77.400000000000006</c:v>
                      </c:pt>
                      <c:pt idx="14">
                        <c:v>76.42</c:v>
                      </c:pt>
                      <c:pt idx="15">
                        <c:v>79</c:v>
                      </c:pt>
                      <c:pt idx="16">
                        <c:v>79.33</c:v>
                      </c:pt>
                      <c:pt idx="17">
                        <c:v>82.35</c:v>
                      </c:pt>
                      <c:pt idx="18">
                        <c:v>87.58</c:v>
                      </c:pt>
                      <c:pt idx="19">
                        <c:v>86.5</c:v>
                      </c:pt>
                      <c:pt idx="20">
                        <c:v>85.42</c:v>
                      </c:pt>
                      <c:pt idx="21">
                        <c:v>91.75</c:v>
                      </c:pt>
                      <c:pt idx="22">
                        <c:v>91</c:v>
                      </c:pt>
                      <c:pt idx="23">
                        <c:v>91.67</c:v>
                      </c:pt>
                      <c:pt idx="24">
                        <c:v>89.75</c:v>
                      </c:pt>
                      <c:pt idx="25">
                        <c:v>92.75</c:v>
                      </c:pt>
                      <c:pt idx="26">
                        <c:v>92</c:v>
                      </c:pt>
                      <c:pt idx="27">
                        <c:v>93.16</c:v>
                      </c:pt>
                      <c:pt idx="28">
                        <c:v>91</c:v>
                      </c:pt>
                      <c:pt idx="29">
                        <c:v>94.42</c:v>
                      </c:pt>
                      <c:pt idx="30">
                        <c:v>93</c:v>
                      </c:pt>
                      <c:pt idx="31">
                        <c:v>96</c:v>
                      </c:pt>
                      <c:pt idx="32">
                        <c:v>95.33</c:v>
                      </c:pt>
                      <c:pt idx="33">
                        <c:v>98</c:v>
                      </c:pt>
                      <c:pt idx="34">
                        <c:v>97.5</c:v>
                      </c:pt>
                    </c:numCache>
                  </c:numRef>
                </c:val>
                <c:smooth val="0"/>
                <c:extLst xmlns:c15="http://schemas.microsoft.com/office/drawing/2012/chart">
                  <c:ext xmlns:c16="http://schemas.microsoft.com/office/drawing/2014/chart" uri="{C3380CC4-5D6E-409C-BE32-E72D297353CC}">
                    <c16:uniqueId val="{00000011-858D-477D-BE07-BF9D5276BEF9}"/>
                  </c:ext>
                </c:extLst>
              </c15:ser>
            </c15:filteredLineSeries>
            <c15:filteredLineSeries>
              <c15:ser>
                <c:idx val="89"/>
                <c:order val="17"/>
                <c:tx>
                  <c:strRef>
                    <c:extLst xmlns:c15="http://schemas.microsoft.com/office/drawing/2012/chart">
                      <c:ext xmlns:c15="http://schemas.microsoft.com/office/drawing/2012/chart" uri="{02D57815-91ED-43cb-92C2-25804820EDAC}">
                        <c15:formulaRef>
                          <c15:sqref>Sheet1!$B$14</c15:sqref>
                        </c15:formulaRef>
                      </c:ext>
                    </c:extLst>
                    <c:strCache>
                      <c:ptCount val="1"/>
                      <c:pt idx="0">
                        <c:v>WEIMER</c:v>
                      </c:pt>
                    </c:strCache>
                  </c:strRef>
                </c:tx>
                <c:spPr>
                  <a:ln w="34925" cap="rnd">
                    <a:solidFill>
                      <a:schemeClr val="accent6">
                        <a:lumMod val="5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Sheet1!$F$14:$AN$14</c15:sqref>
                        </c15:formulaRef>
                      </c:ext>
                    </c:extLst>
                    <c:numCache>
                      <c:formatCode>0.0</c:formatCode>
                      <c:ptCount val="35"/>
                      <c:pt idx="0">
                        <c:v>89.2</c:v>
                      </c:pt>
                      <c:pt idx="1">
                        <c:v>89.4</c:v>
                      </c:pt>
                      <c:pt idx="2">
                        <c:v>88.75</c:v>
                      </c:pt>
                      <c:pt idx="3">
                        <c:v>86.33</c:v>
                      </c:pt>
                      <c:pt idx="4">
                        <c:v>86.41</c:v>
                      </c:pt>
                      <c:pt idx="5">
                        <c:v>87.17</c:v>
                      </c:pt>
                      <c:pt idx="6">
                        <c:v>88.5</c:v>
                      </c:pt>
                      <c:pt idx="7">
                        <c:v>90.58</c:v>
                      </c:pt>
                      <c:pt idx="8">
                        <c:v>93.58</c:v>
                      </c:pt>
                      <c:pt idx="9">
                        <c:v>92.75</c:v>
                      </c:pt>
                      <c:pt idx="10">
                        <c:v>94.17</c:v>
                      </c:pt>
                      <c:pt idx="11">
                        <c:v>96</c:v>
                      </c:pt>
                      <c:pt idx="12">
                        <c:v>95</c:v>
                      </c:pt>
                      <c:pt idx="13">
                        <c:v>96.25</c:v>
                      </c:pt>
                      <c:pt idx="14">
                        <c:v>93.75</c:v>
                      </c:pt>
                      <c:pt idx="15">
                        <c:v>97.83</c:v>
                      </c:pt>
                      <c:pt idx="16">
                        <c:v>98</c:v>
                      </c:pt>
                      <c:pt idx="17">
                        <c:v>102.75</c:v>
                      </c:pt>
                      <c:pt idx="18">
                        <c:v>100.42</c:v>
                      </c:pt>
                      <c:pt idx="19">
                        <c:v>108.67</c:v>
                      </c:pt>
                      <c:pt idx="20">
                        <c:v>106.5</c:v>
                      </c:pt>
                      <c:pt idx="21">
                        <c:v>113.58</c:v>
                      </c:pt>
                      <c:pt idx="22">
                        <c:v>110.17</c:v>
                      </c:pt>
                      <c:pt idx="23">
                        <c:v>115.33</c:v>
                      </c:pt>
                      <c:pt idx="24">
                        <c:v>113.67</c:v>
                      </c:pt>
                      <c:pt idx="25">
                        <c:v>115.58</c:v>
                      </c:pt>
                      <c:pt idx="26">
                        <c:v>114</c:v>
                      </c:pt>
                      <c:pt idx="27">
                        <c:v>116.75</c:v>
                      </c:pt>
                      <c:pt idx="28">
                        <c:v>113.58</c:v>
                      </c:pt>
                      <c:pt idx="29">
                        <c:v>116.5</c:v>
                      </c:pt>
                      <c:pt idx="30">
                        <c:v>115</c:v>
                      </c:pt>
                      <c:pt idx="31">
                        <c:v>118.5</c:v>
                      </c:pt>
                      <c:pt idx="32">
                        <c:v>116.5</c:v>
                      </c:pt>
                      <c:pt idx="33">
                        <c:v>121</c:v>
                      </c:pt>
                      <c:pt idx="34">
                        <c:v>118</c:v>
                      </c:pt>
                    </c:numCache>
                  </c:numRef>
                </c:val>
                <c:smooth val="0"/>
                <c:extLst xmlns:c15="http://schemas.microsoft.com/office/drawing/2012/chart">
                  <c:ext xmlns:c16="http://schemas.microsoft.com/office/drawing/2014/chart" uri="{C3380CC4-5D6E-409C-BE32-E72D297353CC}">
                    <c16:uniqueId val="{00000012-858D-477D-BE07-BF9D5276BEF9}"/>
                  </c:ext>
                </c:extLst>
              </c15:ser>
            </c15:filteredLineSeries>
            <c15:filteredLineSeries>
              <c15:ser>
                <c:idx val="90"/>
                <c:order val="18"/>
                <c:tx>
                  <c:strRef>
                    <c:extLst xmlns:c15="http://schemas.microsoft.com/office/drawing/2012/chart">
                      <c:ext xmlns:c15="http://schemas.microsoft.com/office/drawing/2012/chart" uri="{02D57815-91ED-43cb-92C2-25804820EDAC}">
                        <c15:formulaRef>
                          <c15:sqref>Sheet1!$B$15</c15:sqref>
                        </c15:formulaRef>
                      </c:ext>
                    </c:extLst>
                    <c:strCache>
                      <c:ptCount val="1"/>
                      <c:pt idx="0">
                        <c:v>WYATT</c:v>
                      </c:pt>
                    </c:strCache>
                  </c:strRef>
                </c:tx>
                <c:spPr>
                  <a:ln w="34925" cap="rnd">
                    <a:solidFill>
                      <a:schemeClr val="accent1">
                        <a:lumMod val="70000"/>
                        <a:lumOff val="3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Sheet1!$F$15:$AE$15</c15:sqref>
                        </c15:formulaRef>
                      </c:ext>
                    </c:extLst>
                    <c:numCache>
                      <c:formatCode>0.0</c:formatCode>
                      <c:ptCount val="26"/>
                      <c:pt idx="0">
                        <c:v>79.3</c:v>
                      </c:pt>
                      <c:pt idx="1">
                        <c:v>80.2</c:v>
                      </c:pt>
                      <c:pt idx="2">
                        <c:v>79.75</c:v>
                      </c:pt>
                      <c:pt idx="3">
                        <c:v>80.8</c:v>
                      </c:pt>
                      <c:pt idx="4">
                        <c:v>84.33</c:v>
                      </c:pt>
                      <c:pt idx="5">
                        <c:v>79.17</c:v>
                      </c:pt>
                      <c:pt idx="6">
                        <c:v>80.33</c:v>
                      </c:pt>
                      <c:pt idx="7">
                        <c:v>81.25</c:v>
                      </c:pt>
                      <c:pt idx="8">
                        <c:v>87.58</c:v>
                      </c:pt>
                      <c:pt idx="9">
                        <c:v>83.66</c:v>
                      </c:pt>
                      <c:pt idx="10">
                        <c:v>81.42</c:v>
                      </c:pt>
                      <c:pt idx="11">
                        <c:v>82.5</c:v>
                      </c:pt>
                      <c:pt idx="12">
                        <c:v>79.92</c:v>
                      </c:pt>
                      <c:pt idx="13">
                        <c:v>82.35</c:v>
                      </c:pt>
                      <c:pt idx="14">
                        <c:v>81.08</c:v>
                      </c:pt>
                      <c:pt idx="15">
                        <c:v>82.75</c:v>
                      </c:pt>
                      <c:pt idx="16">
                        <c:v>82.5</c:v>
                      </c:pt>
                      <c:pt idx="17">
                        <c:v>86.1</c:v>
                      </c:pt>
                      <c:pt idx="18">
                        <c:v>86.25</c:v>
                      </c:pt>
                      <c:pt idx="19">
                        <c:v>93</c:v>
                      </c:pt>
                      <c:pt idx="20">
                        <c:v>90.75</c:v>
                      </c:pt>
                      <c:pt idx="21">
                        <c:v>95.5</c:v>
                      </c:pt>
                      <c:pt idx="22">
                        <c:v>92.92</c:v>
                      </c:pt>
                      <c:pt idx="23">
                        <c:v>97.25</c:v>
                      </c:pt>
                      <c:pt idx="24">
                        <c:v>93.58</c:v>
                      </c:pt>
                      <c:pt idx="25">
                        <c:v>97.42</c:v>
                      </c:pt>
                    </c:numCache>
                  </c:numRef>
                </c:val>
                <c:smooth val="0"/>
                <c:extLst xmlns:c15="http://schemas.microsoft.com/office/drawing/2012/chart">
                  <c:ext xmlns:c16="http://schemas.microsoft.com/office/drawing/2014/chart" uri="{C3380CC4-5D6E-409C-BE32-E72D297353CC}">
                    <c16:uniqueId val="{00000013-858D-477D-BE07-BF9D5276BEF9}"/>
                  </c:ext>
                </c:extLst>
              </c15:ser>
            </c15:filteredLineSeries>
            <c15:filteredLineSeries>
              <c15:ser>
                <c:idx val="91"/>
                <c:order val="19"/>
                <c:tx>
                  <c:strRef>
                    <c:extLst xmlns:c15="http://schemas.microsoft.com/office/drawing/2012/chart">
                      <c:ext xmlns:c15="http://schemas.microsoft.com/office/drawing/2012/chart" uri="{02D57815-91ED-43cb-92C2-25804820EDAC}">
                        <c15:formulaRef>
                          <c15:sqref>Sheet1!$B$26</c15:sqref>
                        </c15:formulaRef>
                      </c:ext>
                    </c:extLst>
                    <c:strCache>
                      <c:ptCount val="1"/>
                      <c:pt idx="0">
                        <c:v>FURTADO</c:v>
                      </c:pt>
                    </c:strCache>
                  </c:strRef>
                </c:tx>
                <c:spPr>
                  <a:ln w="34925" cap="rnd">
                    <a:solidFill>
                      <a:schemeClr val="accent2">
                        <a:lumMod val="70000"/>
                        <a:lumOff val="3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Sheet1!$F$26:$AN$26</c15:sqref>
                        </c15:formulaRef>
                      </c:ext>
                    </c:extLst>
                    <c:numCache>
                      <c:formatCode>General</c:formatCode>
                      <c:ptCount val="35"/>
                      <c:pt idx="14" formatCode="0.0">
                        <c:v>116.08</c:v>
                      </c:pt>
                      <c:pt idx="15" formatCode="0.0">
                        <c:v>122.25</c:v>
                      </c:pt>
                      <c:pt idx="16" formatCode="0.0">
                        <c:v>120.42</c:v>
                      </c:pt>
                      <c:pt idx="17" formatCode="0.0">
                        <c:v>124.95</c:v>
                      </c:pt>
                      <c:pt idx="18" formatCode="0.0">
                        <c:v>124.42</c:v>
                      </c:pt>
                      <c:pt idx="19" formatCode="0.0">
                        <c:v>129.41999999999999</c:v>
                      </c:pt>
                      <c:pt idx="20" formatCode="0.0">
                        <c:v>126.33</c:v>
                      </c:pt>
                      <c:pt idx="21" formatCode="0.0">
                        <c:v>134.41999999999999</c:v>
                      </c:pt>
                      <c:pt idx="22" formatCode="0.0">
                        <c:v>131.25</c:v>
                      </c:pt>
                      <c:pt idx="23" formatCode="0.0">
                        <c:v>137.91999999999999</c:v>
                      </c:pt>
                      <c:pt idx="24" formatCode="0.0">
                        <c:v>133</c:v>
                      </c:pt>
                      <c:pt idx="25" formatCode="0.0">
                        <c:v>138</c:v>
                      </c:pt>
                      <c:pt idx="26" formatCode="0.00">
                        <c:v>138.75</c:v>
                      </c:pt>
                      <c:pt idx="27" formatCode="0.00">
                        <c:v>140.41999999999999</c:v>
                      </c:pt>
                      <c:pt idx="28" formatCode="0.00">
                        <c:v>135</c:v>
                      </c:pt>
                      <c:pt idx="29" formatCode="0.00">
                        <c:v>140.16999999999999</c:v>
                      </c:pt>
                      <c:pt idx="30" formatCode="0.00">
                        <c:v>137.91</c:v>
                      </c:pt>
                      <c:pt idx="31" formatCode="0.00">
                        <c:v>143.25</c:v>
                      </c:pt>
                      <c:pt idx="32" formatCode="0.00">
                        <c:v>139</c:v>
                      </c:pt>
                      <c:pt idx="33" formatCode="0.00">
                        <c:v>144</c:v>
                      </c:pt>
                      <c:pt idx="34" formatCode="0.00">
                        <c:v>144</c:v>
                      </c:pt>
                    </c:numCache>
                  </c:numRef>
                </c:val>
                <c:smooth val="0"/>
                <c:extLst xmlns:c15="http://schemas.microsoft.com/office/drawing/2012/chart">
                  <c:ext xmlns:c16="http://schemas.microsoft.com/office/drawing/2014/chart" uri="{C3380CC4-5D6E-409C-BE32-E72D297353CC}">
                    <c16:uniqueId val="{00000014-858D-477D-BE07-BF9D5276BEF9}"/>
                  </c:ext>
                </c:extLst>
              </c15:ser>
            </c15:filteredLineSeries>
            <c15:filteredLineSeries>
              <c15:ser>
                <c:idx val="92"/>
                <c:order val="20"/>
                <c:tx>
                  <c:strRef>
                    <c:extLst xmlns:c15="http://schemas.microsoft.com/office/drawing/2012/chart">
                      <c:ext xmlns:c15="http://schemas.microsoft.com/office/drawing/2012/chart" uri="{02D57815-91ED-43cb-92C2-25804820EDAC}">
                        <c15:formulaRef>
                          <c15:sqref>Sheet1!$B$11</c15:sqref>
                        </c15:formulaRef>
                      </c:ext>
                    </c:extLst>
                    <c:strCache>
                      <c:ptCount val="1"/>
                      <c:pt idx="0">
                        <c:v>N. MAIN  #1</c:v>
                      </c:pt>
                    </c:strCache>
                  </c:strRef>
                </c:tx>
                <c:spPr>
                  <a:ln w="34925" cap="rnd">
                    <a:solidFill>
                      <a:schemeClr val="accent3">
                        <a:lumMod val="70000"/>
                        <a:lumOff val="3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Sheet1!$F$11:$AN$11</c15:sqref>
                        </c15:formulaRef>
                      </c:ext>
                    </c:extLst>
                    <c:numCache>
                      <c:formatCode>General</c:formatCode>
                      <c:ptCount val="35"/>
                      <c:pt idx="17" formatCode="0.0">
                        <c:v>117.7</c:v>
                      </c:pt>
                      <c:pt idx="18" formatCode="0.0">
                        <c:v>117</c:v>
                      </c:pt>
                      <c:pt idx="19" formatCode="0.0">
                        <c:v>122</c:v>
                      </c:pt>
                      <c:pt idx="20" formatCode="0.0">
                        <c:v>119.75</c:v>
                      </c:pt>
                      <c:pt idx="21" formatCode="0.0">
                        <c:v>125.25</c:v>
                      </c:pt>
                      <c:pt idx="22" formatCode="0.0">
                        <c:v>122.5</c:v>
                      </c:pt>
                      <c:pt idx="23" formatCode="0.0">
                        <c:v>125.25</c:v>
                      </c:pt>
                      <c:pt idx="24" formatCode="0.0">
                        <c:v>123.83</c:v>
                      </c:pt>
                      <c:pt idx="25" formatCode="0.0">
                        <c:v>129.5</c:v>
                      </c:pt>
                      <c:pt idx="26" formatCode="0.0">
                        <c:v>128.25</c:v>
                      </c:pt>
                      <c:pt idx="27" formatCode="0.0">
                        <c:v>128.08000000000001</c:v>
                      </c:pt>
                      <c:pt idx="28" formatCode="0.0">
                        <c:v>125.58</c:v>
                      </c:pt>
                      <c:pt idx="29" formatCode="0.0">
                        <c:v>129.58000000000001</c:v>
                      </c:pt>
                      <c:pt idx="30" formatCode="0.0">
                        <c:v>127.83</c:v>
                      </c:pt>
                      <c:pt idx="31" formatCode="0.0">
                        <c:v>131.75</c:v>
                      </c:pt>
                      <c:pt idx="32" formatCode="0.0">
                        <c:v>129.66999999999999</c:v>
                      </c:pt>
                      <c:pt idx="33" formatCode="0.0">
                        <c:v>133.25</c:v>
                      </c:pt>
                      <c:pt idx="34" formatCode="0.0">
                        <c:v>133.16999999999999</c:v>
                      </c:pt>
                    </c:numCache>
                  </c:numRef>
                </c:val>
                <c:smooth val="0"/>
                <c:extLst xmlns:c15="http://schemas.microsoft.com/office/drawing/2012/chart">
                  <c:ext xmlns:c16="http://schemas.microsoft.com/office/drawing/2014/chart" uri="{C3380CC4-5D6E-409C-BE32-E72D297353CC}">
                    <c16:uniqueId val="{00000015-858D-477D-BE07-BF9D5276BEF9}"/>
                  </c:ext>
                </c:extLst>
              </c15:ser>
            </c15:filteredLineSeries>
            <c15:filteredLineSeries>
              <c15:ser>
                <c:idx val="93"/>
                <c:order val="21"/>
                <c:tx>
                  <c:strRef>
                    <c:extLst xmlns:c15="http://schemas.microsoft.com/office/drawing/2012/chart">
                      <c:ext xmlns:c15="http://schemas.microsoft.com/office/drawing/2012/chart" uri="{02D57815-91ED-43cb-92C2-25804820EDAC}">
                        <c15:formulaRef>
                          <c15:sqref>Sheet1!$B$28</c15:sqref>
                        </c15:formulaRef>
                      </c:ext>
                    </c:extLst>
                    <c:strCache>
                      <c:ptCount val="1"/>
                      <c:pt idx="0">
                        <c:v>OAKDALE</c:v>
                      </c:pt>
                    </c:strCache>
                  </c:strRef>
                </c:tx>
                <c:spPr>
                  <a:ln w="34925" cap="rnd">
                    <a:solidFill>
                      <a:schemeClr val="accent4">
                        <a:lumMod val="70000"/>
                        <a:lumOff val="3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Sheet1!$F$28:$AE$28</c15:sqref>
                        </c15:formulaRef>
                      </c:ext>
                    </c:extLst>
                    <c:numCache>
                      <c:formatCode>General</c:formatCode>
                      <c:ptCount val="26"/>
                      <c:pt idx="18" formatCode="0.0">
                        <c:v>67.42</c:v>
                      </c:pt>
                      <c:pt idx="19" formatCode="0.0">
                        <c:v>76.58</c:v>
                      </c:pt>
                      <c:pt idx="20" formatCode="0.0">
                        <c:v>69.92</c:v>
                      </c:pt>
                      <c:pt idx="21" formatCode="0.0">
                        <c:v>78.75</c:v>
                      </c:pt>
                      <c:pt idx="23" formatCode="0.0">
                        <c:v>75.92</c:v>
                      </c:pt>
                      <c:pt idx="24" formatCode="0.0">
                        <c:v>70.42</c:v>
                      </c:pt>
                      <c:pt idx="25" formatCode="0.0">
                        <c:v>78.5</c:v>
                      </c:pt>
                    </c:numCache>
                  </c:numRef>
                </c:val>
                <c:smooth val="0"/>
                <c:extLst xmlns:c15="http://schemas.microsoft.com/office/drawing/2012/chart">
                  <c:ext xmlns:c16="http://schemas.microsoft.com/office/drawing/2014/chart" uri="{C3380CC4-5D6E-409C-BE32-E72D297353CC}">
                    <c16:uniqueId val="{00000016-858D-477D-BE07-BF9D5276BEF9}"/>
                  </c:ext>
                </c:extLst>
              </c15:ser>
            </c15:filteredLineSeries>
            <c15:filteredLineSeries>
              <c15:ser>
                <c:idx val="0"/>
                <c:order val="23"/>
                <c:tx>
                  <c:strRef>
                    <c:extLst xmlns:c15="http://schemas.microsoft.com/office/drawing/2012/chart">
                      <c:ext xmlns:c15="http://schemas.microsoft.com/office/drawing/2012/chart" uri="{02D57815-91ED-43cb-92C2-25804820EDAC}">
                        <c15:formulaRef>
                          <c15:sqref>Sheet1!$B$12</c15:sqref>
                        </c15:formulaRef>
                      </c:ext>
                    </c:extLst>
                    <c:strCache>
                      <c:ptCount val="1"/>
                      <c:pt idx="0">
                        <c:v>STEINEGUL</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Sheet1!$F$12:$AN$12</c15:sqref>
                        </c15:formulaRef>
                      </c:ext>
                    </c:extLst>
                    <c:numCache>
                      <c:formatCode>General</c:formatCode>
                      <c:ptCount val="35"/>
                      <c:pt idx="19" formatCode="0.0">
                        <c:v>115.08</c:v>
                      </c:pt>
                      <c:pt idx="20" formatCode="0.0">
                        <c:v>110.83</c:v>
                      </c:pt>
                      <c:pt idx="21" formatCode="0.0">
                        <c:v>117.33</c:v>
                      </c:pt>
                      <c:pt idx="22" formatCode="0.0">
                        <c:v>114.58</c:v>
                      </c:pt>
                      <c:pt idx="23" formatCode="0.0">
                        <c:v>118.58</c:v>
                      </c:pt>
                      <c:pt idx="24" formatCode="0.0">
                        <c:v>118.17</c:v>
                      </c:pt>
                      <c:pt idx="25" formatCode="0.0">
                        <c:v>120.08</c:v>
                      </c:pt>
                      <c:pt idx="26" formatCode="0.0">
                        <c:v>121.22</c:v>
                      </c:pt>
                      <c:pt idx="27" formatCode="0.0">
                        <c:v>121.5</c:v>
                      </c:pt>
                      <c:pt idx="28" formatCode="0.0">
                        <c:v>116.5</c:v>
                      </c:pt>
                      <c:pt idx="29" formatCode="0.0">
                        <c:v>121</c:v>
                      </c:pt>
                      <c:pt idx="30" formatCode="0.0">
                        <c:v>119</c:v>
                      </c:pt>
                      <c:pt idx="31" formatCode="0.0">
                        <c:v>122</c:v>
                      </c:pt>
                      <c:pt idx="32" formatCode="0.0">
                        <c:v>119.5</c:v>
                      </c:pt>
                      <c:pt idx="33" formatCode="0.0">
                        <c:v>125.5</c:v>
                      </c:pt>
                      <c:pt idx="34" formatCode="0.0">
                        <c:v>122.25</c:v>
                      </c:pt>
                    </c:numCache>
                  </c:numRef>
                </c:val>
                <c:smooth val="0"/>
                <c:extLst xmlns:c15="http://schemas.microsoft.com/office/drawing/2012/chart">
                  <c:ext xmlns:c16="http://schemas.microsoft.com/office/drawing/2014/chart" uri="{C3380CC4-5D6E-409C-BE32-E72D297353CC}">
                    <c16:uniqueId val="{00000017-858D-477D-BE07-BF9D5276BEF9}"/>
                  </c:ext>
                </c:extLst>
              </c15:ser>
            </c15:filteredLineSeries>
            <c15:filteredLineSeries>
              <c15:ser>
                <c:idx val="1"/>
                <c:order val="24"/>
                <c:tx>
                  <c:strRef>
                    <c:extLst xmlns:c15="http://schemas.microsoft.com/office/drawing/2012/chart">
                      <c:ext xmlns:c15="http://schemas.microsoft.com/office/drawing/2012/chart" uri="{02D57815-91ED-43cb-92C2-25804820EDAC}">
                        <c15:formulaRef>
                          <c15:sqref>Sheet1!$B$8</c15:sqref>
                        </c15:formulaRef>
                      </c:ext>
                    </c:extLst>
                    <c:strCache>
                      <c:ptCount val="1"/>
                      <c:pt idx="0">
                        <c:v>FAIRBANKS</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Sheet1!$F$8:$AN$8</c15:sqref>
                        </c15:formulaRef>
                      </c:ext>
                    </c:extLst>
                    <c:numCache>
                      <c:formatCode>General</c:formatCode>
                      <c:ptCount val="35"/>
                      <c:pt idx="32" formatCode="0.0">
                        <c:v>100</c:v>
                      </c:pt>
                      <c:pt idx="33" formatCode="0.0">
                        <c:v>105</c:v>
                      </c:pt>
                      <c:pt idx="34" formatCode="0.0">
                        <c:v>105.25</c:v>
                      </c:pt>
                    </c:numCache>
                  </c:numRef>
                </c:val>
                <c:smooth val="0"/>
                <c:extLst xmlns:c15="http://schemas.microsoft.com/office/drawing/2012/chart">
                  <c:ext xmlns:c16="http://schemas.microsoft.com/office/drawing/2014/chart" uri="{C3380CC4-5D6E-409C-BE32-E72D297353CC}">
                    <c16:uniqueId val="{00000018-858D-477D-BE07-BF9D5276BEF9}"/>
                  </c:ext>
                </c:extLst>
              </c15:ser>
            </c15:filteredLineSeries>
          </c:ext>
        </c:extLst>
      </c:lineChart>
      <c:dateAx>
        <c:axId val="451350920"/>
        <c:scaling>
          <c:orientation val="minMax"/>
          <c:min val="38412"/>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b="1"/>
                  <a:t>DATE</a:t>
                </a:r>
              </a:p>
            </c:rich>
          </c:tx>
          <c:layout>
            <c:manualLayout>
              <c:xMode val="edge"/>
              <c:yMode val="edge"/>
              <c:x val="0.44106053149606289"/>
              <c:y val="0.8372152230971128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m/d/yy;@" sourceLinked="0"/>
        <c:majorTickMark val="out"/>
        <c:minorTickMark val="none"/>
        <c:tickLblPos val="high"/>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1351312"/>
        <c:crosses val="autoZero"/>
        <c:auto val="0"/>
        <c:lblOffset val="100"/>
        <c:baseTimeUnit val="months"/>
        <c:majorUnit val="12"/>
        <c:majorTimeUnit val="months"/>
      </c:dateAx>
      <c:valAx>
        <c:axId val="451351312"/>
        <c:scaling>
          <c:orientation val="maxMin"/>
          <c:max val="150"/>
          <c:min val="4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b="1"/>
                  <a:t>DEPTH TO GROUNDWATER</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1350920"/>
        <c:crosses val="autoZero"/>
        <c:crossBetween val="midCat"/>
        <c:majorUnit val="10"/>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920" b="1" i="0" u="none" strike="noStrike" kern="1200" baseline="0">
                <a:solidFill>
                  <a:schemeClr val="tx1">
                    <a:lumMod val="65000"/>
                    <a:lumOff val="35000"/>
                  </a:schemeClr>
                </a:solidFill>
                <a:latin typeface="+mn-lt"/>
                <a:ea typeface="+mn-ea"/>
                <a:cs typeface="+mn-cs"/>
              </a:defRPr>
            </a:pPr>
            <a:r>
              <a:rPr lang="en-US"/>
              <a:t>OID DW &amp; CASGEM Sites - Eastside</a:t>
            </a:r>
          </a:p>
        </c:rich>
      </c:tx>
      <c:layout>
        <c:manualLayout>
          <c:xMode val="edge"/>
          <c:yMode val="edge"/>
          <c:x val="0.34138766718830216"/>
          <c:y val="1.3681105668374896E-2"/>
        </c:manualLayout>
      </c:layout>
      <c:overlay val="0"/>
      <c:spPr>
        <a:noFill/>
        <a:ln>
          <a:noFill/>
        </a:ln>
        <a:effectLst/>
      </c:spPr>
      <c:txPr>
        <a:bodyPr rot="0" spcFirstLastPara="1" vertOverflow="ellipsis" vert="horz" wrap="square" anchor="ctr" anchorCtr="1"/>
        <a:lstStyle/>
        <a:p>
          <a:pPr algn="l">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109744094488179E-2"/>
          <c:y val="7.6984397783610395E-2"/>
          <c:w val="0.65193889435695551"/>
          <c:h val="0.7977995042286381"/>
        </c:manualLayout>
      </c:layout>
      <c:lineChart>
        <c:grouping val="standard"/>
        <c:varyColors val="0"/>
        <c:ser>
          <c:idx val="74"/>
          <c:order val="2"/>
          <c:tx>
            <c:strRef>
              <c:f>Sheet1!$B$5</c:f>
              <c:strCache>
                <c:ptCount val="1"/>
                <c:pt idx="0">
                  <c:v>BECKLEY</c:v>
                </c:pt>
              </c:strCache>
              <c:extLst xmlns:c15="http://schemas.microsoft.com/office/drawing/2012/chart"/>
            </c:strRef>
          </c:tx>
          <c:spPr>
            <a:ln w="34925" cap="rnd">
              <a:solidFill>
                <a:schemeClr val="accent3">
                  <a:lumMod val="80000"/>
                </a:schemeClr>
              </a:solidFill>
              <a:round/>
            </a:ln>
            <a:effectLst>
              <a:outerShdw blurRad="40000" dist="23000" dir="5400000" rotWithShape="0">
                <a:srgbClr val="000000">
                  <a:alpha val="35000"/>
                </a:srgbClr>
              </a:outerShdw>
            </a:effectLst>
          </c:spPr>
          <c:marker>
            <c:symbol val="none"/>
          </c:marker>
          <c:dLbls>
            <c:delete val="1"/>
          </c:dLbls>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Sheet1!$F$5:$AV$5</c:f>
              <c:numCache>
                <c:formatCode>0.0</c:formatCode>
                <c:ptCount val="43"/>
                <c:pt idx="0">
                  <c:v>117.5</c:v>
                </c:pt>
                <c:pt idx="1">
                  <c:v>114.3</c:v>
                </c:pt>
                <c:pt idx="2">
                  <c:v>117</c:v>
                </c:pt>
                <c:pt idx="3">
                  <c:v>115.1</c:v>
                </c:pt>
                <c:pt idx="4">
                  <c:v>116</c:v>
                </c:pt>
                <c:pt idx="5">
                  <c:v>113.67</c:v>
                </c:pt>
                <c:pt idx="6">
                  <c:v>115.5</c:v>
                </c:pt>
                <c:pt idx="7">
                  <c:v>113.5</c:v>
                </c:pt>
                <c:pt idx="8">
                  <c:v>115.75</c:v>
                </c:pt>
                <c:pt idx="9">
                  <c:v>114.5</c:v>
                </c:pt>
                <c:pt idx="10">
                  <c:v>116.25</c:v>
                </c:pt>
                <c:pt idx="11">
                  <c:v>114.67</c:v>
                </c:pt>
                <c:pt idx="12">
                  <c:v>116.66</c:v>
                </c:pt>
                <c:pt idx="13">
                  <c:v>115.15</c:v>
                </c:pt>
                <c:pt idx="14">
                  <c:v>117</c:v>
                </c:pt>
                <c:pt idx="15">
                  <c:v>116.33</c:v>
                </c:pt>
                <c:pt idx="16">
                  <c:v>118.66</c:v>
                </c:pt>
                <c:pt idx="17">
                  <c:v>118</c:v>
                </c:pt>
                <c:pt idx="18">
                  <c:v>119.83</c:v>
                </c:pt>
                <c:pt idx="19">
                  <c:v>122.33</c:v>
                </c:pt>
                <c:pt idx="20">
                  <c:v>124</c:v>
                </c:pt>
                <c:pt idx="21">
                  <c:v>126</c:v>
                </c:pt>
                <c:pt idx="22">
                  <c:v>127.83</c:v>
                </c:pt>
                <c:pt idx="23">
                  <c:v>128.83000000000001</c:v>
                </c:pt>
                <c:pt idx="24">
                  <c:v>129.83000000000001</c:v>
                </c:pt>
                <c:pt idx="25">
                  <c:v>129.25</c:v>
                </c:pt>
                <c:pt idx="26">
                  <c:v>132.58000000000001</c:v>
                </c:pt>
                <c:pt idx="27">
                  <c:v>132.58000000000001</c:v>
                </c:pt>
                <c:pt idx="28">
                  <c:v>134.83000000000001</c:v>
                </c:pt>
                <c:pt idx="29">
                  <c:v>135.5</c:v>
                </c:pt>
                <c:pt idx="30">
                  <c:v>136.25</c:v>
                </c:pt>
                <c:pt idx="31">
                  <c:v>139</c:v>
                </c:pt>
                <c:pt idx="32">
                  <c:v>139.16</c:v>
                </c:pt>
                <c:pt idx="33">
                  <c:v>141.41999999999999</c:v>
                </c:pt>
                <c:pt idx="34">
                  <c:v>141.5</c:v>
                </c:pt>
                <c:pt idx="35" formatCode="0.00">
                  <c:v>143</c:v>
                </c:pt>
                <c:pt idx="36" formatCode="0.00">
                  <c:v>144</c:v>
                </c:pt>
                <c:pt idx="37" formatCode="0.00">
                  <c:v>144.5</c:v>
                </c:pt>
                <c:pt idx="38" formatCode="0.00">
                  <c:v>145</c:v>
                </c:pt>
                <c:pt idx="39" formatCode="0.00">
                  <c:v>143.25</c:v>
                </c:pt>
                <c:pt idx="40" formatCode="0.00">
                  <c:v>142.9</c:v>
                </c:pt>
                <c:pt idx="41" formatCode="0.00">
                  <c:v>147</c:v>
                </c:pt>
                <c:pt idx="42" formatCode="0.00">
                  <c:v>147.25</c:v>
                </c:pt>
              </c:numCache>
            </c:numRef>
          </c:val>
          <c:smooth val="0"/>
          <c:extLst xmlns:c15="http://schemas.microsoft.com/office/drawing/2012/chart">
            <c:ext xmlns:c16="http://schemas.microsoft.com/office/drawing/2014/chart" uri="{C3380CC4-5D6E-409C-BE32-E72D297353CC}">
              <c16:uniqueId val="{00000000-BA9F-43A1-AA47-AA5278C3845A}"/>
            </c:ext>
          </c:extLst>
        </c:ser>
        <c:ser>
          <c:idx val="84"/>
          <c:order val="12"/>
          <c:tx>
            <c:strRef>
              <c:f>Sheet1!$B$29</c:f>
              <c:strCache>
                <c:ptCount val="1"/>
                <c:pt idx="0">
                  <c:v>PAULSELL 1</c:v>
                </c:pt>
              </c:strCache>
              <c:extLst xmlns:c15="http://schemas.microsoft.com/office/drawing/2012/chart"/>
            </c:strRef>
          </c:tx>
          <c:spPr>
            <a:ln w="34925" cap="rnd">
              <a:solidFill>
                <a:schemeClr val="accent1">
                  <a:lumMod val="50000"/>
                </a:schemeClr>
              </a:solidFill>
              <a:round/>
            </a:ln>
            <a:effectLst>
              <a:outerShdw blurRad="40000" dist="23000" dir="5400000" rotWithShape="0">
                <a:srgbClr val="000000">
                  <a:alpha val="35000"/>
                </a:srgbClr>
              </a:outerShdw>
            </a:effectLst>
          </c:spPr>
          <c:marker>
            <c:symbol val="none"/>
          </c:marker>
          <c:dLbls>
            <c:delete val="1"/>
          </c:dLbls>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Sheet1!$F$29:$AV$29</c:f>
              <c:numCache>
                <c:formatCode>0.0</c:formatCode>
                <c:ptCount val="43"/>
                <c:pt idx="0">
                  <c:v>52.5</c:v>
                </c:pt>
                <c:pt idx="1">
                  <c:v>52.4</c:v>
                </c:pt>
                <c:pt idx="2">
                  <c:v>52.5</c:v>
                </c:pt>
                <c:pt idx="3">
                  <c:v>52.4</c:v>
                </c:pt>
                <c:pt idx="4">
                  <c:v>52.33</c:v>
                </c:pt>
                <c:pt idx="5">
                  <c:v>53.33</c:v>
                </c:pt>
                <c:pt idx="6">
                  <c:v>55.5</c:v>
                </c:pt>
                <c:pt idx="7">
                  <c:v>56.91</c:v>
                </c:pt>
                <c:pt idx="8">
                  <c:v>57.25</c:v>
                </c:pt>
                <c:pt idx="9">
                  <c:v>59.16</c:v>
                </c:pt>
                <c:pt idx="10">
                  <c:v>62</c:v>
                </c:pt>
                <c:pt idx="11">
                  <c:v>61</c:v>
                </c:pt>
                <c:pt idx="12">
                  <c:v>60.75</c:v>
                </c:pt>
                <c:pt idx="13">
                  <c:v>63.2</c:v>
                </c:pt>
                <c:pt idx="14">
                  <c:v>63.67</c:v>
                </c:pt>
                <c:pt idx="15">
                  <c:v>66.33</c:v>
                </c:pt>
                <c:pt idx="16">
                  <c:v>68.66</c:v>
                </c:pt>
                <c:pt idx="17">
                  <c:v>74.2</c:v>
                </c:pt>
                <c:pt idx="18">
                  <c:v>88.58</c:v>
                </c:pt>
                <c:pt idx="19">
                  <c:v>84.58</c:v>
                </c:pt>
                <c:pt idx="20">
                  <c:v>80.05</c:v>
                </c:pt>
                <c:pt idx="21">
                  <c:v>80.08</c:v>
                </c:pt>
                <c:pt idx="22">
                  <c:v>87.08</c:v>
                </c:pt>
                <c:pt idx="23">
                  <c:v>93.58</c:v>
                </c:pt>
                <c:pt idx="24">
                  <c:v>92.83</c:v>
                </c:pt>
                <c:pt idx="25">
                  <c:v>98.5</c:v>
                </c:pt>
                <c:pt idx="26" formatCode="0.00">
                  <c:v>99.25</c:v>
                </c:pt>
                <c:pt idx="27" formatCode="0.00">
                  <c:v>103.33</c:v>
                </c:pt>
                <c:pt idx="28" formatCode="0.00">
                  <c:v>101.17</c:v>
                </c:pt>
                <c:pt idx="29" formatCode="0.00">
                  <c:v>106</c:v>
                </c:pt>
                <c:pt idx="30" formatCode="0.00">
                  <c:v>105</c:v>
                </c:pt>
                <c:pt idx="31" formatCode="0.00">
                  <c:v>109.6</c:v>
                </c:pt>
                <c:pt idx="32" formatCode="0.00">
                  <c:v>109</c:v>
                </c:pt>
                <c:pt idx="33" formatCode="0.00">
                  <c:v>114</c:v>
                </c:pt>
                <c:pt idx="34" formatCode="0.00">
                  <c:v>113.5</c:v>
                </c:pt>
                <c:pt idx="35" formatCode="0.00">
                  <c:v>118.25</c:v>
                </c:pt>
                <c:pt idx="36" formatCode="0.00">
                  <c:v>120.67</c:v>
                </c:pt>
                <c:pt idx="37" formatCode="0.00">
                  <c:v>123.75</c:v>
                </c:pt>
                <c:pt idx="38" formatCode="0.00">
                  <c:v>122.75</c:v>
                </c:pt>
                <c:pt idx="39" formatCode="0.00">
                  <c:v>124.25</c:v>
                </c:pt>
                <c:pt idx="40" formatCode="0.00">
                  <c:v>122.5</c:v>
                </c:pt>
                <c:pt idx="41" formatCode="0.00">
                  <c:v>126</c:v>
                </c:pt>
                <c:pt idx="42" formatCode="0.00">
                  <c:v>124.75</c:v>
                </c:pt>
              </c:numCache>
            </c:numRef>
          </c:val>
          <c:smooth val="0"/>
          <c:extLst xmlns:c15="http://schemas.microsoft.com/office/drawing/2012/chart">
            <c:ext xmlns:c16="http://schemas.microsoft.com/office/drawing/2014/chart" uri="{C3380CC4-5D6E-409C-BE32-E72D297353CC}">
              <c16:uniqueId val="{00000001-BA9F-43A1-AA47-AA5278C3845A}"/>
            </c:ext>
          </c:extLst>
        </c:ser>
        <c:ser>
          <c:idx val="85"/>
          <c:order val="13"/>
          <c:tx>
            <c:strRef>
              <c:f>Sheet1!$B$30</c:f>
              <c:strCache>
                <c:ptCount val="1"/>
                <c:pt idx="0">
                  <c:v>PAULSELL 2</c:v>
                </c:pt>
              </c:strCache>
              <c:extLst xmlns:c15="http://schemas.microsoft.com/office/drawing/2012/chart"/>
            </c:strRef>
          </c:tx>
          <c:spPr>
            <a:ln w="34925" cap="rnd">
              <a:solidFill>
                <a:schemeClr val="accent2">
                  <a:lumMod val="50000"/>
                </a:schemeClr>
              </a:solidFill>
              <a:round/>
            </a:ln>
            <a:effectLst>
              <a:outerShdw blurRad="40000" dist="23000" dir="5400000" rotWithShape="0">
                <a:srgbClr val="000000">
                  <a:alpha val="35000"/>
                </a:srgbClr>
              </a:outerShdw>
            </a:effectLst>
          </c:spPr>
          <c:marker>
            <c:symbol val="none"/>
          </c:marker>
          <c:dLbls>
            <c:delete val="1"/>
          </c:dLbls>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Sheet1!$F$30:$AV$30</c:f>
              <c:numCache>
                <c:formatCode>0.0</c:formatCode>
                <c:ptCount val="43"/>
                <c:pt idx="0">
                  <c:v>43.6</c:v>
                </c:pt>
                <c:pt idx="1">
                  <c:v>43.5</c:v>
                </c:pt>
                <c:pt idx="2">
                  <c:v>44</c:v>
                </c:pt>
                <c:pt idx="3">
                  <c:v>45.8</c:v>
                </c:pt>
                <c:pt idx="4">
                  <c:v>45</c:v>
                </c:pt>
                <c:pt idx="5">
                  <c:v>46.58</c:v>
                </c:pt>
                <c:pt idx="6">
                  <c:v>47.67</c:v>
                </c:pt>
                <c:pt idx="7">
                  <c:v>48.5</c:v>
                </c:pt>
                <c:pt idx="8">
                  <c:v>50.58</c:v>
                </c:pt>
                <c:pt idx="9">
                  <c:v>53.33</c:v>
                </c:pt>
                <c:pt idx="10">
                  <c:v>50.67</c:v>
                </c:pt>
                <c:pt idx="11">
                  <c:v>52.17</c:v>
                </c:pt>
                <c:pt idx="12">
                  <c:v>50.08</c:v>
                </c:pt>
                <c:pt idx="13">
                  <c:v>53.55</c:v>
                </c:pt>
                <c:pt idx="14">
                  <c:v>54.5</c:v>
                </c:pt>
                <c:pt idx="15">
                  <c:v>57.66</c:v>
                </c:pt>
                <c:pt idx="16">
                  <c:v>60.92</c:v>
                </c:pt>
                <c:pt idx="17">
                  <c:v>64.849999999999994</c:v>
                </c:pt>
                <c:pt idx="18">
                  <c:v>67.33</c:v>
                </c:pt>
                <c:pt idx="19">
                  <c:v>75</c:v>
                </c:pt>
                <c:pt idx="20">
                  <c:v>73</c:v>
                </c:pt>
                <c:pt idx="21">
                  <c:v>82.25</c:v>
                </c:pt>
                <c:pt idx="22">
                  <c:v>81</c:v>
                </c:pt>
                <c:pt idx="23">
                  <c:v>87.25</c:v>
                </c:pt>
                <c:pt idx="24">
                  <c:v>85.92</c:v>
                </c:pt>
                <c:pt idx="25">
                  <c:v>90.75</c:v>
                </c:pt>
                <c:pt idx="26" formatCode="0.00">
                  <c:v>91.5</c:v>
                </c:pt>
                <c:pt idx="27" formatCode="0.00">
                  <c:v>94.83</c:v>
                </c:pt>
                <c:pt idx="28" formatCode="0.00">
                  <c:v>93.5</c:v>
                </c:pt>
                <c:pt idx="29" formatCode="0.00">
                  <c:v>98.41</c:v>
                </c:pt>
                <c:pt idx="30" formatCode="0.00">
                  <c:v>97.5</c:v>
                </c:pt>
                <c:pt idx="31" formatCode="0.00">
                  <c:v>101.25</c:v>
                </c:pt>
                <c:pt idx="32" formatCode="0.00">
                  <c:v>102.16</c:v>
                </c:pt>
                <c:pt idx="33" formatCode="0.00">
                  <c:v>105.25</c:v>
                </c:pt>
                <c:pt idx="34" formatCode="0.00">
                  <c:v>105.25</c:v>
                </c:pt>
                <c:pt idx="35" formatCode="0.00">
                  <c:v>108.75</c:v>
                </c:pt>
                <c:pt idx="36" formatCode="0.00">
                  <c:v>112.5</c:v>
                </c:pt>
                <c:pt idx="37" formatCode="0.00">
                  <c:v>115</c:v>
                </c:pt>
                <c:pt idx="38" formatCode="0.00">
                  <c:v>114.25</c:v>
                </c:pt>
                <c:pt idx="39" formatCode="0.00">
                  <c:v>116.1</c:v>
                </c:pt>
                <c:pt idx="40" formatCode="0.00">
                  <c:v>115</c:v>
                </c:pt>
                <c:pt idx="41" formatCode="0.00">
                  <c:v>119</c:v>
                </c:pt>
                <c:pt idx="42" formatCode="0.00">
                  <c:v>117.25</c:v>
                </c:pt>
              </c:numCache>
            </c:numRef>
          </c:val>
          <c:smooth val="0"/>
          <c:extLst xmlns:c15="http://schemas.microsoft.com/office/drawing/2012/chart">
            <c:ext xmlns:c16="http://schemas.microsoft.com/office/drawing/2014/chart" uri="{C3380CC4-5D6E-409C-BE32-E72D297353CC}">
              <c16:uniqueId val="{00000002-BA9F-43A1-AA47-AA5278C3845A}"/>
            </c:ext>
          </c:extLst>
        </c:ser>
        <c:ser>
          <c:idx val="86"/>
          <c:order val="14"/>
          <c:tx>
            <c:strRef>
              <c:f>Sheet1!$B$31</c:f>
              <c:strCache>
                <c:ptCount val="1"/>
                <c:pt idx="0">
                  <c:v>RITTS</c:v>
                </c:pt>
              </c:strCache>
              <c:extLst xmlns:c15="http://schemas.microsoft.com/office/drawing/2012/chart"/>
            </c:strRef>
          </c:tx>
          <c:spPr>
            <a:ln w="34925" cap="rnd">
              <a:solidFill>
                <a:schemeClr val="accent3">
                  <a:lumMod val="50000"/>
                </a:schemeClr>
              </a:solidFill>
              <a:round/>
            </a:ln>
            <a:effectLst>
              <a:outerShdw blurRad="40000" dist="23000" dir="5400000" rotWithShape="0">
                <a:srgbClr val="000000">
                  <a:alpha val="35000"/>
                </a:srgbClr>
              </a:outerShdw>
            </a:effectLst>
          </c:spPr>
          <c:marker>
            <c:symbol val="none"/>
          </c:marker>
          <c:dLbls>
            <c:delete val="1"/>
          </c:dLbls>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Sheet1!$F$31:$AV$31</c:f>
              <c:numCache>
                <c:formatCode>0.0</c:formatCode>
                <c:ptCount val="43"/>
                <c:pt idx="0">
                  <c:v>108.1</c:v>
                </c:pt>
                <c:pt idx="1">
                  <c:v>111.9</c:v>
                </c:pt>
                <c:pt idx="2">
                  <c:v>107.5</c:v>
                </c:pt>
                <c:pt idx="3">
                  <c:v>111.75</c:v>
                </c:pt>
                <c:pt idx="4">
                  <c:v>108.83</c:v>
                </c:pt>
                <c:pt idx="5">
                  <c:v>112.25</c:v>
                </c:pt>
                <c:pt idx="6">
                  <c:v>111.33</c:v>
                </c:pt>
                <c:pt idx="7">
                  <c:v>116</c:v>
                </c:pt>
                <c:pt idx="8">
                  <c:v>115</c:v>
                </c:pt>
                <c:pt idx="9">
                  <c:v>116.75</c:v>
                </c:pt>
                <c:pt idx="10">
                  <c:v>115.17</c:v>
                </c:pt>
                <c:pt idx="11">
                  <c:v>116.67</c:v>
                </c:pt>
                <c:pt idx="12">
                  <c:v>113.75</c:v>
                </c:pt>
                <c:pt idx="13">
                  <c:v>116</c:v>
                </c:pt>
                <c:pt idx="14">
                  <c:v>115.08</c:v>
                </c:pt>
                <c:pt idx="15">
                  <c:v>118.83</c:v>
                </c:pt>
                <c:pt idx="16">
                  <c:v>115.5</c:v>
                </c:pt>
                <c:pt idx="17">
                  <c:v>121.55</c:v>
                </c:pt>
                <c:pt idx="18">
                  <c:v>120.5</c:v>
                </c:pt>
                <c:pt idx="19">
                  <c:v>127.25</c:v>
                </c:pt>
                <c:pt idx="20">
                  <c:v>122.5</c:v>
                </c:pt>
                <c:pt idx="21">
                  <c:v>129.58000000000001</c:v>
                </c:pt>
                <c:pt idx="22">
                  <c:v>126.5</c:v>
                </c:pt>
                <c:pt idx="23">
                  <c:v>130.5</c:v>
                </c:pt>
                <c:pt idx="24">
                  <c:v>126.33</c:v>
                </c:pt>
                <c:pt idx="25">
                  <c:v>131.16</c:v>
                </c:pt>
                <c:pt idx="26" formatCode="0.00">
                  <c:v>129.5</c:v>
                </c:pt>
                <c:pt idx="27" formatCode="0.00">
                  <c:v>133.5</c:v>
                </c:pt>
                <c:pt idx="28" formatCode="0.00">
                  <c:v>129.66999999999999</c:v>
                </c:pt>
                <c:pt idx="29" formatCode="0.00">
                  <c:v>134</c:v>
                </c:pt>
                <c:pt idx="30" formatCode="0.00">
                  <c:v>131.83000000000001</c:v>
                </c:pt>
                <c:pt idx="31" formatCode="0.00">
                  <c:v>136</c:v>
                </c:pt>
                <c:pt idx="32" formatCode="0.00">
                  <c:v>133.66999999999999</c:v>
                </c:pt>
                <c:pt idx="33" formatCode="0.00">
                  <c:v>138</c:v>
                </c:pt>
                <c:pt idx="34" formatCode="0.00">
                  <c:v>136.08000000000001</c:v>
                </c:pt>
                <c:pt idx="35" formatCode="0.00">
                  <c:v>139.6</c:v>
                </c:pt>
                <c:pt idx="36" formatCode="0.00">
                  <c:v>140</c:v>
                </c:pt>
                <c:pt idx="37" formatCode="0.00">
                  <c:v>141.16</c:v>
                </c:pt>
                <c:pt idx="38" formatCode="0.00">
                  <c:v>139.25</c:v>
                </c:pt>
                <c:pt idx="39" formatCode="0.00">
                  <c:v>141</c:v>
                </c:pt>
                <c:pt idx="40" formatCode="0.00">
                  <c:v>138</c:v>
                </c:pt>
                <c:pt idx="41" formatCode="0.00">
                  <c:v>143</c:v>
                </c:pt>
                <c:pt idx="42" formatCode="0.00">
                  <c:v>140.75</c:v>
                </c:pt>
              </c:numCache>
            </c:numRef>
          </c:val>
          <c:smooth val="0"/>
          <c:extLst xmlns:c15="http://schemas.microsoft.com/office/drawing/2012/chart">
            <c:ext xmlns:c16="http://schemas.microsoft.com/office/drawing/2014/chart" uri="{C3380CC4-5D6E-409C-BE32-E72D297353CC}">
              <c16:uniqueId val="{00000003-BA9F-43A1-AA47-AA5278C3845A}"/>
            </c:ext>
          </c:extLst>
        </c:ser>
        <c:ser>
          <c:idx val="91"/>
          <c:order val="19"/>
          <c:tx>
            <c:strRef>
              <c:f>Sheet1!$B$26</c:f>
              <c:strCache>
                <c:ptCount val="1"/>
                <c:pt idx="0">
                  <c:v>FURTADO</c:v>
                </c:pt>
              </c:strCache>
              <c:extLst xmlns:c15="http://schemas.microsoft.com/office/drawing/2012/chart"/>
            </c:strRef>
          </c:tx>
          <c:spPr>
            <a:ln w="34925" cap="rnd">
              <a:solidFill>
                <a:schemeClr val="accent2">
                  <a:lumMod val="70000"/>
                  <a:lumOff val="30000"/>
                </a:schemeClr>
              </a:solidFill>
              <a:round/>
            </a:ln>
            <a:effectLst>
              <a:outerShdw blurRad="40000" dist="23000" dir="5400000" rotWithShape="0">
                <a:srgbClr val="000000">
                  <a:alpha val="35000"/>
                </a:srgbClr>
              </a:outerShdw>
            </a:effectLst>
          </c:spPr>
          <c:marker>
            <c:symbol val="none"/>
          </c:marker>
          <c:dLbls>
            <c:delete val="1"/>
          </c:dLbls>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Sheet1!$F$26:$AV$26</c:f>
              <c:numCache>
                <c:formatCode>General</c:formatCode>
                <c:ptCount val="43"/>
                <c:pt idx="14" formatCode="0.0">
                  <c:v>116.08</c:v>
                </c:pt>
                <c:pt idx="15" formatCode="0.0">
                  <c:v>122.25</c:v>
                </c:pt>
                <c:pt idx="16" formatCode="0.0">
                  <c:v>120.42</c:v>
                </c:pt>
                <c:pt idx="17" formatCode="0.0">
                  <c:v>124.95</c:v>
                </c:pt>
                <c:pt idx="18" formatCode="0.0">
                  <c:v>124.42</c:v>
                </c:pt>
                <c:pt idx="19" formatCode="0.0">
                  <c:v>129.41999999999999</c:v>
                </c:pt>
                <c:pt idx="20" formatCode="0.0">
                  <c:v>126.33</c:v>
                </c:pt>
                <c:pt idx="21" formatCode="0.0">
                  <c:v>134.41999999999999</c:v>
                </c:pt>
                <c:pt idx="22" formatCode="0.0">
                  <c:v>131.25</c:v>
                </c:pt>
                <c:pt idx="23" formatCode="0.0">
                  <c:v>137.91999999999999</c:v>
                </c:pt>
                <c:pt idx="24" formatCode="0.0">
                  <c:v>133</c:v>
                </c:pt>
                <c:pt idx="25" formatCode="0.0">
                  <c:v>138</c:v>
                </c:pt>
                <c:pt idx="26" formatCode="0.00">
                  <c:v>138.75</c:v>
                </c:pt>
                <c:pt idx="27" formatCode="0.00">
                  <c:v>140.41999999999999</c:v>
                </c:pt>
                <c:pt idx="28" formatCode="0.00">
                  <c:v>135</c:v>
                </c:pt>
                <c:pt idx="29" formatCode="0.00">
                  <c:v>140.16999999999999</c:v>
                </c:pt>
                <c:pt idx="30" formatCode="0.00">
                  <c:v>137.91</c:v>
                </c:pt>
                <c:pt idx="31" formatCode="0.00">
                  <c:v>143.25</c:v>
                </c:pt>
                <c:pt idx="32" formatCode="0.00">
                  <c:v>139</c:v>
                </c:pt>
                <c:pt idx="33" formatCode="0.00">
                  <c:v>144</c:v>
                </c:pt>
                <c:pt idx="34" formatCode="0.00">
                  <c:v>144</c:v>
                </c:pt>
                <c:pt idx="35" formatCode="0.00">
                  <c:v>146.25</c:v>
                </c:pt>
                <c:pt idx="36" formatCode="0.00">
                  <c:v>146.16999999999999</c:v>
                </c:pt>
                <c:pt idx="37" formatCode="0.00">
                  <c:v>148.08000000000001</c:v>
                </c:pt>
                <c:pt idx="38" formatCode="0.00">
                  <c:v>145.66999999999999</c:v>
                </c:pt>
                <c:pt idx="39" formatCode="0.00">
                  <c:v>148.5</c:v>
                </c:pt>
                <c:pt idx="40" formatCode="0.00">
                  <c:v>144.25</c:v>
                </c:pt>
                <c:pt idx="41" formatCode="0.00">
                  <c:v>150</c:v>
                </c:pt>
                <c:pt idx="42" formatCode="0.00">
                  <c:v>147</c:v>
                </c:pt>
              </c:numCache>
            </c:numRef>
          </c:val>
          <c:smooth val="0"/>
          <c:extLst xmlns:c15="http://schemas.microsoft.com/office/drawing/2012/chart">
            <c:ext xmlns:c16="http://schemas.microsoft.com/office/drawing/2014/chart" uri="{C3380CC4-5D6E-409C-BE32-E72D297353CC}">
              <c16:uniqueId val="{00000004-BA9F-43A1-AA47-AA5278C3845A}"/>
            </c:ext>
          </c:extLst>
        </c:ser>
        <c:ser>
          <c:idx val="92"/>
          <c:order val="20"/>
          <c:tx>
            <c:strRef>
              <c:f>Sheet1!$B$11</c:f>
              <c:strCache>
                <c:ptCount val="1"/>
                <c:pt idx="0">
                  <c:v>N. MAIN  #1</c:v>
                </c:pt>
              </c:strCache>
              <c:extLst xmlns:c15="http://schemas.microsoft.com/office/drawing/2012/chart"/>
            </c:strRef>
          </c:tx>
          <c:spPr>
            <a:ln w="34925" cap="rnd">
              <a:solidFill>
                <a:schemeClr val="accent3">
                  <a:lumMod val="70000"/>
                  <a:lumOff val="30000"/>
                </a:schemeClr>
              </a:solidFill>
              <a:round/>
            </a:ln>
            <a:effectLst>
              <a:outerShdw blurRad="40000" dist="23000" dir="5400000" rotWithShape="0">
                <a:srgbClr val="000000">
                  <a:alpha val="35000"/>
                </a:srgbClr>
              </a:outerShdw>
            </a:effectLst>
          </c:spPr>
          <c:marker>
            <c:symbol val="none"/>
          </c:marker>
          <c:dLbls>
            <c:delete val="1"/>
          </c:dLbls>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Sheet1!$F$11:$AV$11</c:f>
              <c:numCache>
                <c:formatCode>General</c:formatCode>
                <c:ptCount val="43"/>
                <c:pt idx="17" formatCode="0.0">
                  <c:v>117.7</c:v>
                </c:pt>
                <c:pt idx="18" formatCode="0.0">
                  <c:v>117</c:v>
                </c:pt>
                <c:pt idx="19" formatCode="0.0">
                  <c:v>122</c:v>
                </c:pt>
                <c:pt idx="20" formatCode="0.0">
                  <c:v>119.75</c:v>
                </c:pt>
                <c:pt idx="21" formatCode="0.0">
                  <c:v>125.25</c:v>
                </c:pt>
                <c:pt idx="22" formatCode="0.0">
                  <c:v>122.5</c:v>
                </c:pt>
                <c:pt idx="23" formatCode="0.0">
                  <c:v>125.25</c:v>
                </c:pt>
                <c:pt idx="24" formatCode="0.0">
                  <c:v>123.83</c:v>
                </c:pt>
                <c:pt idx="25" formatCode="0.0">
                  <c:v>129.5</c:v>
                </c:pt>
                <c:pt idx="26" formatCode="0.0">
                  <c:v>128.25</c:v>
                </c:pt>
                <c:pt idx="27" formatCode="0.0">
                  <c:v>128.08000000000001</c:v>
                </c:pt>
                <c:pt idx="28" formatCode="0.0">
                  <c:v>125.58</c:v>
                </c:pt>
                <c:pt idx="29" formatCode="0.0">
                  <c:v>129.58000000000001</c:v>
                </c:pt>
                <c:pt idx="30" formatCode="0.0">
                  <c:v>127.83</c:v>
                </c:pt>
                <c:pt idx="31" formatCode="0.0">
                  <c:v>131.75</c:v>
                </c:pt>
                <c:pt idx="32" formatCode="0.0">
                  <c:v>129.66999999999999</c:v>
                </c:pt>
                <c:pt idx="33" formatCode="0.0">
                  <c:v>133.25</c:v>
                </c:pt>
                <c:pt idx="34" formatCode="0.0">
                  <c:v>133.16999999999999</c:v>
                </c:pt>
                <c:pt idx="35" formatCode="0.00">
                  <c:v>138.83000000000001</c:v>
                </c:pt>
                <c:pt idx="36" formatCode="0.00">
                  <c:v>135.30000000000001</c:v>
                </c:pt>
                <c:pt idx="37" formatCode="0.00">
                  <c:v>138.25</c:v>
                </c:pt>
                <c:pt idx="38" formatCode="0.00">
                  <c:v>135.5</c:v>
                </c:pt>
                <c:pt idx="39" formatCode="0.00">
                  <c:v>137.5</c:v>
                </c:pt>
                <c:pt idx="40" formatCode="0.00">
                  <c:v>134.5</c:v>
                </c:pt>
                <c:pt idx="41" formatCode="0.00">
                  <c:v>139.80000000000001</c:v>
                </c:pt>
                <c:pt idx="42" formatCode="0.00">
                  <c:v>136.5</c:v>
                </c:pt>
              </c:numCache>
            </c:numRef>
          </c:val>
          <c:smooth val="0"/>
          <c:extLst xmlns:c15="http://schemas.microsoft.com/office/drawing/2012/chart">
            <c:ext xmlns:c16="http://schemas.microsoft.com/office/drawing/2014/chart" uri="{C3380CC4-5D6E-409C-BE32-E72D297353CC}">
              <c16:uniqueId val="{00000005-BA9F-43A1-AA47-AA5278C3845A}"/>
            </c:ext>
          </c:extLst>
        </c:ser>
        <c:ser>
          <c:idx val="2"/>
          <c:order val="25"/>
          <c:tx>
            <c:strRef>
              <c:f>Sheet1!$B$34</c:f>
              <c:strCache>
                <c:ptCount val="1"/>
                <c:pt idx="0">
                  <c:v>Warnerville Near Paulsell Lat</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dLbls>
            <c:delete val="1"/>
          </c:dLbls>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Sheet1!$F$34:$AV$34</c:f>
              <c:numCache>
                <c:formatCode>General</c:formatCode>
                <c:ptCount val="43"/>
                <c:pt idx="32" formatCode="0.00">
                  <c:v>164</c:v>
                </c:pt>
                <c:pt idx="33" formatCode="0.00">
                  <c:v>172.25</c:v>
                </c:pt>
                <c:pt idx="34" formatCode="0.00">
                  <c:v>169.83</c:v>
                </c:pt>
                <c:pt idx="35" formatCode="0.00">
                  <c:v>176</c:v>
                </c:pt>
                <c:pt idx="36" formatCode="0.00">
                  <c:v>177</c:v>
                </c:pt>
                <c:pt idx="37" formatCode="0.00">
                  <c:v>179.5</c:v>
                </c:pt>
                <c:pt idx="38" formatCode="0.00">
                  <c:v>177.83</c:v>
                </c:pt>
                <c:pt idx="39" formatCode="0.00">
                  <c:v>179.5</c:v>
                </c:pt>
                <c:pt idx="40" formatCode="0.00">
                  <c:v>176.75</c:v>
                </c:pt>
                <c:pt idx="41" formatCode="0.00">
                  <c:v>182</c:v>
                </c:pt>
                <c:pt idx="42" formatCode="0.00">
                  <c:v>179</c:v>
                </c:pt>
              </c:numCache>
            </c:numRef>
          </c:val>
          <c:smooth val="0"/>
          <c:extLst>
            <c:ext xmlns:c16="http://schemas.microsoft.com/office/drawing/2014/chart" uri="{C3380CC4-5D6E-409C-BE32-E72D297353CC}">
              <c16:uniqueId val="{00000006-BA9F-43A1-AA47-AA5278C3845A}"/>
            </c:ext>
          </c:extLst>
        </c:ser>
        <c:ser>
          <c:idx val="3"/>
          <c:order val="26"/>
          <c:tx>
            <c:strRef>
              <c:f>Sheet1!$B$35</c:f>
              <c:strCache>
                <c:ptCount val="1"/>
                <c:pt idx="0">
                  <c:v>Warnerville East of Tim Bell Rd</c:v>
                </c:pt>
              </c:strCache>
            </c:strRef>
          </c:tx>
          <c:spPr>
            <a:ln w="34925" cap="rnd">
              <a:solidFill>
                <a:schemeClr val="accent4"/>
              </a:solidFill>
              <a:round/>
            </a:ln>
            <a:effectLst>
              <a:outerShdw blurRad="40000" dist="23000" dir="5400000" rotWithShape="0">
                <a:srgbClr val="000000">
                  <a:alpha val="35000"/>
                </a:srgbClr>
              </a:outerShdw>
            </a:effectLst>
          </c:spPr>
          <c:marker>
            <c:symbol val="none"/>
          </c:marker>
          <c:dLbls>
            <c:delete val="1"/>
          </c:dLbls>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Sheet1!$F$35:$AV$35</c:f>
              <c:numCache>
                <c:formatCode>General</c:formatCode>
                <c:ptCount val="43"/>
                <c:pt idx="32" formatCode="0.00">
                  <c:v>213.67</c:v>
                </c:pt>
                <c:pt idx="33" formatCode="0.00">
                  <c:v>218</c:v>
                </c:pt>
                <c:pt idx="34" formatCode="0.00">
                  <c:v>216.92</c:v>
                </c:pt>
                <c:pt idx="35" formatCode="0.00">
                  <c:v>215.25</c:v>
                </c:pt>
                <c:pt idx="36" formatCode="0.00">
                  <c:v>225.17</c:v>
                </c:pt>
                <c:pt idx="37" formatCode="0.00">
                  <c:v>228</c:v>
                </c:pt>
                <c:pt idx="38" formatCode="0.00">
                  <c:v>225</c:v>
                </c:pt>
                <c:pt idx="39" formatCode="0.00">
                  <c:v>227</c:v>
                </c:pt>
                <c:pt idx="40" formatCode="0.00">
                  <c:v>224</c:v>
                </c:pt>
                <c:pt idx="41" formatCode="0.00">
                  <c:v>226.3</c:v>
                </c:pt>
                <c:pt idx="42" formatCode="0.00">
                  <c:v>225.75</c:v>
                </c:pt>
              </c:numCache>
            </c:numRef>
          </c:val>
          <c:smooth val="0"/>
          <c:extLst>
            <c:ext xmlns:c16="http://schemas.microsoft.com/office/drawing/2014/chart" uri="{C3380CC4-5D6E-409C-BE32-E72D297353CC}">
              <c16:uniqueId val="{00000007-BA9F-43A1-AA47-AA5278C3845A}"/>
            </c:ext>
          </c:extLst>
        </c:ser>
        <c:ser>
          <c:idx val="4"/>
          <c:order val="27"/>
          <c:tx>
            <c:strRef>
              <c:f>Sheet1!$B$36</c:f>
              <c:strCache>
                <c:ptCount val="1"/>
                <c:pt idx="0">
                  <c:v>Warnerville Near Emery Rd</c:v>
                </c:pt>
              </c:strCache>
            </c:strRef>
          </c:tx>
          <c:spPr>
            <a:ln w="34925" cap="rnd">
              <a:solidFill>
                <a:schemeClr val="accent5"/>
              </a:solidFill>
              <a:round/>
            </a:ln>
            <a:effectLst>
              <a:outerShdw blurRad="40000" dist="23000" dir="5400000" rotWithShape="0">
                <a:srgbClr val="000000">
                  <a:alpha val="35000"/>
                </a:srgbClr>
              </a:outerShdw>
            </a:effectLst>
          </c:spPr>
          <c:marker>
            <c:symbol val="none"/>
          </c:marker>
          <c:dLbls>
            <c:delete val="1"/>
          </c:dLbls>
          <c:cat>
            <c:numRef>
              <c:f>Sheet1!$F$4:$AV$4</c:f>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f>Sheet1!$F$36:$AV$36</c:f>
              <c:numCache>
                <c:formatCode>General</c:formatCode>
                <c:ptCount val="43"/>
                <c:pt idx="32" formatCode="0.00">
                  <c:v>175.5</c:v>
                </c:pt>
                <c:pt idx="33" formatCode="0.00">
                  <c:v>192.5</c:v>
                </c:pt>
                <c:pt idx="34" formatCode="0.00">
                  <c:v>188.83</c:v>
                </c:pt>
                <c:pt idx="35" formatCode="0.00">
                  <c:v>199</c:v>
                </c:pt>
                <c:pt idx="36" formatCode="0.00">
                  <c:v>195</c:v>
                </c:pt>
                <c:pt idx="37" formatCode="0.00">
                  <c:v>199</c:v>
                </c:pt>
                <c:pt idx="38" formatCode="0.00">
                  <c:v>195.5</c:v>
                </c:pt>
                <c:pt idx="39" formatCode="0.00">
                  <c:v>198.6</c:v>
                </c:pt>
                <c:pt idx="40" formatCode="0.00">
                  <c:v>195</c:v>
                </c:pt>
                <c:pt idx="41" formatCode="0.00">
                  <c:v>201.75</c:v>
                </c:pt>
                <c:pt idx="42" formatCode="0.00">
                  <c:v>198.25</c:v>
                </c:pt>
              </c:numCache>
            </c:numRef>
          </c:val>
          <c:smooth val="0"/>
          <c:extLst>
            <c:ext xmlns:c16="http://schemas.microsoft.com/office/drawing/2014/chart" uri="{C3380CC4-5D6E-409C-BE32-E72D297353CC}">
              <c16:uniqueId val="{00000008-BA9F-43A1-AA47-AA5278C3845A}"/>
            </c:ext>
          </c:extLst>
        </c:ser>
        <c:dLbls>
          <c:dLblPos val="ctr"/>
          <c:showLegendKey val="0"/>
          <c:showVal val="1"/>
          <c:showCatName val="0"/>
          <c:showSerName val="0"/>
          <c:showPercent val="0"/>
          <c:showBubbleSize val="0"/>
        </c:dLbls>
        <c:smooth val="0"/>
        <c:axId val="451350920"/>
        <c:axId val="451351312"/>
        <c:extLst>
          <c:ext xmlns:c15="http://schemas.microsoft.com/office/drawing/2012/chart" uri="{02D57815-91ED-43cb-92C2-25804820EDAC}">
            <c15:filteredLineSeries>
              <c15:ser>
                <c:idx val="72"/>
                <c:order val="0"/>
                <c:tx>
                  <c:strRef>
                    <c:extLst>
                      <c:ext uri="{02D57815-91ED-43cb-92C2-25804820EDAC}">
                        <c15:formulaRef>
                          <c15:sqref>Sheet1!$B$20</c15:sqref>
                        </c15:formulaRef>
                      </c:ext>
                    </c:extLst>
                    <c:strCache>
                      <c:ptCount val="1"/>
                      <c:pt idx="0">
                        <c:v>ALBERS 1</c:v>
                      </c:pt>
                    </c:strCache>
                  </c:strRef>
                </c:tx>
                <c:spPr>
                  <a:ln w="34925" cap="rnd">
                    <a:solidFill>
                      <a:schemeClr val="accent1">
                        <a:lumMod val="8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c:ext uri="{02D57815-91ED-43cb-92C2-25804820EDAC}">
                        <c15:formulaRef>
                          <c15:sqref>Sheet1!$F$20:$AN$20</c15:sqref>
                        </c15:formulaRef>
                      </c:ext>
                    </c:extLst>
                    <c:numCache>
                      <c:formatCode>0.0</c:formatCode>
                      <c:ptCount val="35"/>
                      <c:pt idx="0">
                        <c:v>56.1</c:v>
                      </c:pt>
                      <c:pt idx="1">
                        <c:v>54</c:v>
                      </c:pt>
                      <c:pt idx="2">
                        <c:v>56</c:v>
                      </c:pt>
                      <c:pt idx="3">
                        <c:v>55.1</c:v>
                      </c:pt>
                      <c:pt idx="4">
                        <c:v>57.67</c:v>
                      </c:pt>
                      <c:pt idx="5">
                        <c:v>56</c:v>
                      </c:pt>
                      <c:pt idx="6">
                        <c:v>58.9</c:v>
                      </c:pt>
                      <c:pt idx="7">
                        <c:v>58.16</c:v>
                      </c:pt>
                      <c:pt idx="8">
                        <c:v>57.25</c:v>
                      </c:pt>
                      <c:pt idx="9">
                        <c:v>59.75</c:v>
                      </c:pt>
                      <c:pt idx="10">
                        <c:v>61.33</c:v>
                      </c:pt>
                      <c:pt idx="11">
                        <c:v>61</c:v>
                      </c:pt>
                      <c:pt idx="12">
                        <c:v>62.08</c:v>
                      </c:pt>
                      <c:pt idx="13">
                        <c:v>60.66</c:v>
                      </c:pt>
                      <c:pt idx="14">
                        <c:v>62.08</c:v>
                      </c:pt>
                      <c:pt idx="15">
                        <c:v>62</c:v>
                      </c:pt>
                      <c:pt idx="16">
                        <c:v>63</c:v>
                      </c:pt>
                      <c:pt idx="17">
                        <c:v>62.9</c:v>
                      </c:pt>
                      <c:pt idx="18">
                        <c:v>64.58</c:v>
                      </c:pt>
                      <c:pt idx="19">
                        <c:v>67.83</c:v>
                      </c:pt>
                      <c:pt idx="20">
                        <c:v>68.58</c:v>
                      </c:pt>
                      <c:pt idx="21">
                        <c:v>72.08</c:v>
                      </c:pt>
                      <c:pt idx="22">
                        <c:v>73.25</c:v>
                      </c:pt>
                      <c:pt idx="23">
                        <c:v>73.92</c:v>
                      </c:pt>
                      <c:pt idx="24">
                        <c:v>75.08</c:v>
                      </c:pt>
                      <c:pt idx="25">
                        <c:v>73.92</c:v>
                      </c:pt>
                      <c:pt idx="26">
                        <c:v>74</c:v>
                      </c:pt>
                      <c:pt idx="27">
                        <c:v>74.92</c:v>
                      </c:pt>
                      <c:pt idx="28">
                        <c:v>75.25</c:v>
                      </c:pt>
                      <c:pt idx="29">
                        <c:v>75.75</c:v>
                      </c:pt>
                      <c:pt idx="30">
                        <c:v>75.92</c:v>
                      </c:pt>
                      <c:pt idx="31">
                        <c:v>76.5</c:v>
                      </c:pt>
                      <c:pt idx="32" formatCode="General">
                        <c:v>77.75</c:v>
                      </c:pt>
                      <c:pt idx="33" formatCode="General">
                        <c:v>80.16</c:v>
                      </c:pt>
                      <c:pt idx="34" formatCode="General">
                        <c:v>80</c:v>
                      </c:pt>
                    </c:numCache>
                  </c:numRef>
                </c:val>
                <c:smooth val="0"/>
                <c:extLst>
                  <c:ext xmlns:c16="http://schemas.microsoft.com/office/drawing/2014/chart" uri="{C3380CC4-5D6E-409C-BE32-E72D297353CC}">
                    <c16:uniqueId val="{00000009-BA9F-43A1-AA47-AA5278C3845A}"/>
                  </c:ext>
                </c:extLst>
              </c15:ser>
            </c15:filteredLineSeries>
            <c15:filteredLineSeries>
              <c15:ser>
                <c:idx val="73"/>
                <c:order val="1"/>
                <c:tx>
                  <c:strRef>
                    <c:extLst xmlns:c15="http://schemas.microsoft.com/office/drawing/2012/chart">
                      <c:ext xmlns:c15="http://schemas.microsoft.com/office/drawing/2012/chart" uri="{02D57815-91ED-43cb-92C2-25804820EDAC}">
                        <c15:formulaRef>
                          <c15:sqref>Sheet1!$B$21</c15:sqref>
                        </c15:formulaRef>
                      </c:ext>
                    </c:extLst>
                    <c:strCache>
                      <c:ptCount val="1"/>
                      <c:pt idx="0">
                        <c:v>ALLEN</c:v>
                      </c:pt>
                    </c:strCache>
                  </c:strRef>
                </c:tx>
                <c:spPr>
                  <a:ln w="34925" cap="rnd">
                    <a:solidFill>
                      <a:schemeClr val="accent2">
                        <a:lumMod val="8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Sheet1!$F$21:$AN$21</c15:sqref>
                        </c15:formulaRef>
                      </c:ext>
                    </c:extLst>
                    <c:numCache>
                      <c:formatCode>0.0</c:formatCode>
                      <c:ptCount val="35"/>
                      <c:pt idx="0">
                        <c:v>55.5</c:v>
                      </c:pt>
                      <c:pt idx="1">
                        <c:v>58.8</c:v>
                      </c:pt>
                      <c:pt idx="2">
                        <c:v>56.75</c:v>
                      </c:pt>
                      <c:pt idx="3">
                        <c:v>57.33</c:v>
                      </c:pt>
                      <c:pt idx="4">
                        <c:v>57.16</c:v>
                      </c:pt>
                      <c:pt idx="5">
                        <c:v>65.25</c:v>
                      </c:pt>
                      <c:pt idx="6">
                        <c:v>59.9</c:v>
                      </c:pt>
                      <c:pt idx="7">
                        <c:v>56.1</c:v>
                      </c:pt>
                      <c:pt idx="8">
                        <c:v>62</c:v>
                      </c:pt>
                      <c:pt idx="9">
                        <c:v>57.5</c:v>
                      </c:pt>
                      <c:pt idx="10">
                        <c:v>66.33</c:v>
                      </c:pt>
                      <c:pt idx="11">
                        <c:v>58.42</c:v>
                      </c:pt>
                      <c:pt idx="12">
                        <c:v>62.42</c:v>
                      </c:pt>
                      <c:pt idx="13">
                        <c:v>58.3</c:v>
                      </c:pt>
                      <c:pt idx="14">
                        <c:v>63.42</c:v>
                      </c:pt>
                      <c:pt idx="15">
                        <c:v>61.75</c:v>
                      </c:pt>
                      <c:pt idx="16">
                        <c:v>67.58</c:v>
                      </c:pt>
                      <c:pt idx="17">
                        <c:v>63.15</c:v>
                      </c:pt>
                      <c:pt idx="18">
                        <c:v>63.1</c:v>
                      </c:pt>
                      <c:pt idx="19">
                        <c:v>67.25</c:v>
                      </c:pt>
                      <c:pt idx="20">
                        <c:v>62.83</c:v>
                      </c:pt>
                      <c:pt idx="21">
                        <c:v>70.67</c:v>
                      </c:pt>
                      <c:pt idx="22">
                        <c:v>66</c:v>
                      </c:pt>
                      <c:pt idx="23">
                        <c:v>68.75</c:v>
                      </c:pt>
                      <c:pt idx="24">
                        <c:v>66.67</c:v>
                      </c:pt>
                      <c:pt idx="25">
                        <c:v>69.5</c:v>
                      </c:pt>
                      <c:pt idx="26" formatCode="0.00">
                        <c:v>72.92</c:v>
                      </c:pt>
                      <c:pt idx="27" formatCode="0.00">
                        <c:v>71</c:v>
                      </c:pt>
                      <c:pt idx="28" formatCode="0.00">
                        <c:v>66.17</c:v>
                      </c:pt>
                      <c:pt idx="29" formatCode="0.00">
                        <c:v>71.58</c:v>
                      </c:pt>
                      <c:pt idx="30" formatCode="0.00">
                        <c:v>67.5</c:v>
                      </c:pt>
                      <c:pt idx="31" formatCode="0.00">
                        <c:v>73.75</c:v>
                      </c:pt>
                      <c:pt idx="32" formatCode="0.00">
                        <c:v>68.92</c:v>
                      </c:pt>
                      <c:pt idx="33" formatCode="0.00">
                        <c:v>72</c:v>
                      </c:pt>
                      <c:pt idx="34" formatCode="0.00">
                        <c:v>71.75</c:v>
                      </c:pt>
                    </c:numCache>
                  </c:numRef>
                </c:val>
                <c:smooth val="0"/>
                <c:extLst xmlns:c15="http://schemas.microsoft.com/office/drawing/2012/chart">
                  <c:ext xmlns:c16="http://schemas.microsoft.com/office/drawing/2014/chart" uri="{C3380CC4-5D6E-409C-BE32-E72D297353CC}">
                    <c16:uniqueId val="{0000000A-BA9F-43A1-AA47-AA5278C3845A}"/>
                  </c:ext>
                </c:extLst>
              </c15:ser>
            </c15:filteredLineSeries>
            <c15:filteredLineSeries>
              <c15:ser>
                <c:idx val="75"/>
                <c:order val="3"/>
                <c:tx>
                  <c:strRef>
                    <c:extLst xmlns:c15="http://schemas.microsoft.com/office/drawing/2012/chart">
                      <c:ext xmlns:c15="http://schemas.microsoft.com/office/drawing/2012/chart" uri="{02D57815-91ED-43cb-92C2-25804820EDAC}">
                        <c15:formulaRef>
                          <c15:sqref>Sheet1!$B$22</c15:sqref>
                        </c15:formulaRef>
                      </c:ext>
                    </c:extLst>
                    <c:strCache>
                      <c:ptCount val="1"/>
                      <c:pt idx="0">
                        <c:v>BENTLEY</c:v>
                      </c:pt>
                    </c:strCache>
                  </c:strRef>
                </c:tx>
                <c:spPr>
                  <a:ln w="34925" cap="rnd">
                    <a:solidFill>
                      <a:schemeClr val="accent4">
                        <a:lumMod val="8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Sheet1!$F$22:$AN$22</c15:sqref>
                        </c15:formulaRef>
                      </c:ext>
                    </c:extLst>
                    <c:numCache>
                      <c:formatCode>0.0</c:formatCode>
                      <c:ptCount val="35"/>
                      <c:pt idx="0">
                        <c:v>72</c:v>
                      </c:pt>
                      <c:pt idx="1">
                        <c:v>76.8</c:v>
                      </c:pt>
                      <c:pt idx="2">
                        <c:v>74</c:v>
                      </c:pt>
                      <c:pt idx="3">
                        <c:v>78.5</c:v>
                      </c:pt>
                      <c:pt idx="4">
                        <c:v>76.16</c:v>
                      </c:pt>
                      <c:pt idx="5">
                        <c:v>77.25</c:v>
                      </c:pt>
                      <c:pt idx="6">
                        <c:v>83.33</c:v>
                      </c:pt>
                      <c:pt idx="7">
                        <c:v>79.25</c:v>
                      </c:pt>
                      <c:pt idx="8">
                        <c:v>82.42</c:v>
                      </c:pt>
                      <c:pt idx="9">
                        <c:v>83.58</c:v>
                      </c:pt>
                      <c:pt idx="10">
                        <c:v>81.83</c:v>
                      </c:pt>
                      <c:pt idx="11">
                        <c:v>82.25</c:v>
                      </c:pt>
                      <c:pt idx="12">
                        <c:v>84.08</c:v>
                      </c:pt>
                      <c:pt idx="13">
                        <c:v>83</c:v>
                      </c:pt>
                      <c:pt idx="14">
                        <c:v>82.25</c:v>
                      </c:pt>
                      <c:pt idx="15">
                        <c:v>83.92</c:v>
                      </c:pt>
                      <c:pt idx="16">
                        <c:v>84.58</c:v>
                      </c:pt>
                      <c:pt idx="17">
                        <c:v>86.2</c:v>
                      </c:pt>
                      <c:pt idx="18">
                        <c:v>92.66</c:v>
                      </c:pt>
                      <c:pt idx="19">
                        <c:v>91.25</c:v>
                      </c:pt>
                      <c:pt idx="20">
                        <c:v>87.58</c:v>
                      </c:pt>
                      <c:pt idx="21">
                        <c:v>95.17</c:v>
                      </c:pt>
                      <c:pt idx="22">
                        <c:v>91.75</c:v>
                      </c:pt>
                      <c:pt idx="23">
                        <c:v>94.33</c:v>
                      </c:pt>
                      <c:pt idx="24">
                        <c:v>92.83</c:v>
                      </c:pt>
                      <c:pt idx="25">
                        <c:v>94.25</c:v>
                      </c:pt>
                      <c:pt idx="26" formatCode="0.00">
                        <c:v>100.42</c:v>
                      </c:pt>
                      <c:pt idx="27" formatCode="0.00">
                        <c:v>98.25</c:v>
                      </c:pt>
                      <c:pt idx="28" formatCode="0.00">
                        <c:v>93</c:v>
                      </c:pt>
                      <c:pt idx="29" formatCode="0.00">
                        <c:v>97.5</c:v>
                      </c:pt>
                      <c:pt idx="30" formatCode="0.00">
                        <c:v>94.75</c:v>
                      </c:pt>
                      <c:pt idx="31" formatCode="0.00">
                        <c:v>101.25</c:v>
                      </c:pt>
                      <c:pt idx="32" formatCode="0.00">
                        <c:v>97</c:v>
                      </c:pt>
                      <c:pt idx="33" formatCode="0.00">
                        <c:v>102</c:v>
                      </c:pt>
                      <c:pt idx="34" formatCode="0.00">
                        <c:v>101.75</c:v>
                      </c:pt>
                    </c:numCache>
                  </c:numRef>
                </c:val>
                <c:smooth val="0"/>
                <c:extLst xmlns:c15="http://schemas.microsoft.com/office/drawing/2012/chart">
                  <c:ext xmlns:c16="http://schemas.microsoft.com/office/drawing/2014/chart" uri="{C3380CC4-5D6E-409C-BE32-E72D297353CC}">
                    <c16:uniqueId val="{0000000B-BA9F-43A1-AA47-AA5278C3845A}"/>
                  </c:ext>
                </c:extLst>
              </c15:ser>
            </c15:filteredLineSeries>
            <c15:filteredLineSeries>
              <c15:ser>
                <c:idx val="76"/>
                <c:order val="4"/>
                <c:tx>
                  <c:strRef>
                    <c:extLst xmlns:c15="http://schemas.microsoft.com/office/drawing/2012/chart">
                      <c:ext xmlns:c15="http://schemas.microsoft.com/office/drawing/2012/chart" uri="{02D57815-91ED-43cb-92C2-25804820EDAC}">
                        <c15:formulaRef>
                          <c15:sqref>Sheet1!$B$23</c15:sqref>
                        </c15:formulaRef>
                      </c:ext>
                    </c:extLst>
                    <c:strCache>
                      <c:ptCount val="1"/>
                      <c:pt idx="0">
                        <c:v>BIRNBAUM</c:v>
                      </c:pt>
                    </c:strCache>
                  </c:strRef>
                </c:tx>
                <c:spPr>
                  <a:ln w="34925" cap="rnd">
                    <a:solidFill>
                      <a:schemeClr val="accent5">
                        <a:lumMod val="8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Sheet1!$F$23:$AN$23</c15:sqref>
                        </c15:formulaRef>
                      </c:ext>
                    </c:extLst>
                    <c:numCache>
                      <c:formatCode>0.0</c:formatCode>
                      <c:ptCount val="35"/>
                      <c:pt idx="0">
                        <c:v>50.1</c:v>
                      </c:pt>
                      <c:pt idx="1">
                        <c:v>57.8</c:v>
                      </c:pt>
                      <c:pt idx="2">
                        <c:v>54.75</c:v>
                      </c:pt>
                      <c:pt idx="3">
                        <c:v>58.75</c:v>
                      </c:pt>
                      <c:pt idx="4">
                        <c:v>57.16</c:v>
                      </c:pt>
                      <c:pt idx="5">
                        <c:v>56.58</c:v>
                      </c:pt>
                      <c:pt idx="6">
                        <c:v>60.25</c:v>
                      </c:pt>
                      <c:pt idx="7">
                        <c:v>58</c:v>
                      </c:pt>
                      <c:pt idx="8">
                        <c:v>59</c:v>
                      </c:pt>
                      <c:pt idx="9">
                        <c:v>57.75</c:v>
                      </c:pt>
                      <c:pt idx="11">
                        <c:v>58.67</c:v>
                      </c:pt>
                      <c:pt idx="12">
                        <c:v>64.5</c:v>
                      </c:pt>
                      <c:pt idx="13">
                        <c:v>60.7</c:v>
                      </c:pt>
                      <c:pt idx="14">
                        <c:v>61.75</c:v>
                      </c:pt>
                      <c:pt idx="15">
                        <c:v>63.75</c:v>
                      </c:pt>
                      <c:pt idx="16">
                        <c:v>63.58</c:v>
                      </c:pt>
                      <c:pt idx="17">
                        <c:v>67.650000000000006</c:v>
                      </c:pt>
                      <c:pt idx="18">
                        <c:v>77.33</c:v>
                      </c:pt>
                      <c:pt idx="19">
                        <c:v>69.67</c:v>
                      </c:pt>
                      <c:pt idx="20">
                        <c:v>64.08</c:v>
                      </c:pt>
                      <c:pt idx="21">
                        <c:v>75.42</c:v>
                      </c:pt>
                      <c:pt idx="22">
                        <c:v>69.58</c:v>
                      </c:pt>
                      <c:pt idx="23">
                        <c:v>71.83</c:v>
                      </c:pt>
                      <c:pt idx="24">
                        <c:v>67.33</c:v>
                      </c:pt>
                      <c:pt idx="25">
                        <c:v>70.599999999999994</c:v>
                      </c:pt>
                      <c:pt idx="26" formatCode="0.00">
                        <c:v>75</c:v>
                      </c:pt>
                      <c:pt idx="27" formatCode="0.00">
                        <c:v>74.58</c:v>
                      </c:pt>
                      <c:pt idx="28" formatCode="0.00">
                        <c:v>67.75</c:v>
                      </c:pt>
                      <c:pt idx="29" formatCode="0.00">
                        <c:v>75.5</c:v>
                      </c:pt>
                      <c:pt idx="30" formatCode="0.00">
                        <c:v>70.67</c:v>
                      </c:pt>
                      <c:pt idx="31" formatCode="0.00">
                        <c:v>78.25</c:v>
                      </c:pt>
                      <c:pt idx="32" formatCode="0.00">
                        <c:v>72.92</c:v>
                      </c:pt>
                      <c:pt idx="33" formatCode="0.00">
                        <c:v>77.25</c:v>
                      </c:pt>
                      <c:pt idx="34" formatCode="0.00">
                        <c:v>75.25</c:v>
                      </c:pt>
                    </c:numCache>
                  </c:numRef>
                </c:val>
                <c:smooth val="0"/>
                <c:extLst xmlns:c15="http://schemas.microsoft.com/office/drawing/2012/chart">
                  <c:ext xmlns:c16="http://schemas.microsoft.com/office/drawing/2014/chart" uri="{C3380CC4-5D6E-409C-BE32-E72D297353CC}">
                    <c16:uniqueId val="{0000000C-BA9F-43A1-AA47-AA5278C3845A}"/>
                  </c:ext>
                </c:extLst>
              </c15:ser>
            </c15:filteredLineSeries>
            <c15:filteredLineSeries>
              <c15:ser>
                <c:idx val="77"/>
                <c:order val="5"/>
                <c:tx>
                  <c:strRef>
                    <c:extLst xmlns:c15="http://schemas.microsoft.com/office/drawing/2012/chart">
                      <c:ext xmlns:c15="http://schemas.microsoft.com/office/drawing/2012/chart" uri="{02D57815-91ED-43cb-92C2-25804820EDAC}">
                        <c15:formulaRef>
                          <c15:sqref>Sheet1!$B$6</c15:sqref>
                        </c15:formulaRef>
                      </c:ext>
                    </c:extLst>
                    <c:strCache>
                      <c:ptCount val="1"/>
                      <c:pt idx="0">
                        <c:v>BURNETT</c:v>
                      </c:pt>
                    </c:strCache>
                  </c:strRef>
                </c:tx>
                <c:spPr>
                  <a:ln w="34925" cap="rnd">
                    <a:solidFill>
                      <a:schemeClr val="accent6">
                        <a:lumMod val="8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Sheet1!$F$6:$AN$6</c15:sqref>
                        </c15:formulaRef>
                      </c:ext>
                    </c:extLst>
                    <c:numCache>
                      <c:formatCode>0.0</c:formatCode>
                      <c:ptCount val="35"/>
                      <c:pt idx="0">
                        <c:v>91.1</c:v>
                      </c:pt>
                      <c:pt idx="1">
                        <c:v>94.2</c:v>
                      </c:pt>
                      <c:pt idx="2">
                        <c:v>90.33</c:v>
                      </c:pt>
                      <c:pt idx="3">
                        <c:v>91.8</c:v>
                      </c:pt>
                      <c:pt idx="4">
                        <c:v>91.5</c:v>
                      </c:pt>
                      <c:pt idx="5">
                        <c:v>94.33</c:v>
                      </c:pt>
                      <c:pt idx="6">
                        <c:v>95.42</c:v>
                      </c:pt>
                      <c:pt idx="7">
                        <c:v>96.16</c:v>
                      </c:pt>
                      <c:pt idx="8">
                        <c:v>96.42</c:v>
                      </c:pt>
                      <c:pt idx="9">
                        <c:v>97.5</c:v>
                      </c:pt>
                      <c:pt idx="11">
                        <c:v>94.33</c:v>
                      </c:pt>
                      <c:pt idx="12">
                        <c:v>94.58</c:v>
                      </c:pt>
                      <c:pt idx="13">
                        <c:v>96</c:v>
                      </c:pt>
                      <c:pt idx="14">
                        <c:v>95.5</c:v>
                      </c:pt>
                      <c:pt idx="15">
                        <c:v>97.5</c:v>
                      </c:pt>
                      <c:pt idx="16">
                        <c:v>97.66</c:v>
                      </c:pt>
                      <c:pt idx="17">
                        <c:v>101.35</c:v>
                      </c:pt>
                      <c:pt idx="18">
                        <c:v>98.42</c:v>
                      </c:pt>
                      <c:pt idx="19">
                        <c:v>106.5</c:v>
                      </c:pt>
                      <c:pt idx="20">
                        <c:v>101.5</c:v>
                      </c:pt>
                      <c:pt idx="21">
                        <c:v>109.25</c:v>
                      </c:pt>
                      <c:pt idx="22">
                        <c:v>104.75</c:v>
                      </c:pt>
                      <c:pt idx="23">
                        <c:v>108.67</c:v>
                      </c:pt>
                      <c:pt idx="24">
                        <c:v>105.5</c:v>
                      </c:pt>
                      <c:pt idx="25">
                        <c:v>109.16</c:v>
                      </c:pt>
                      <c:pt idx="26">
                        <c:v>108.77</c:v>
                      </c:pt>
                      <c:pt idx="27">
                        <c:v>110.25</c:v>
                      </c:pt>
                      <c:pt idx="28">
                        <c:v>106</c:v>
                      </c:pt>
                      <c:pt idx="29">
                        <c:v>109.92</c:v>
                      </c:pt>
                      <c:pt idx="30">
                        <c:v>107.5</c:v>
                      </c:pt>
                      <c:pt idx="31">
                        <c:v>111.5</c:v>
                      </c:pt>
                      <c:pt idx="32">
                        <c:v>108.17</c:v>
                      </c:pt>
                      <c:pt idx="33">
                        <c:v>110.67</c:v>
                      </c:pt>
                      <c:pt idx="34">
                        <c:v>110.58</c:v>
                      </c:pt>
                    </c:numCache>
                  </c:numRef>
                </c:val>
                <c:smooth val="0"/>
                <c:extLst xmlns:c15="http://schemas.microsoft.com/office/drawing/2012/chart">
                  <c:ext xmlns:c16="http://schemas.microsoft.com/office/drawing/2014/chart" uri="{C3380CC4-5D6E-409C-BE32-E72D297353CC}">
                    <c16:uniqueId val="{0000000D-BA9F-43A1-AA47-AA5278C3845A}"/>
                  </c:ext>
                </c:extLst>
              </c15:ser>
            </c15:filteredLineSeries>
            <c15:filteredLineSeries>
              <c15:ser>
                <c:idx val="78"/>
                <c:order val="6"/>
                <c:tx>
                  <c:strRef>
                    <c:extLst xmlns:c15="http://schemas.microsoft.com/office/drawing/2012/chart">
                      <c:ext xmlns:c15="http://schemas.microsoft.com/office/drawing/2012/chart" uri="{02D57815-91ED-43cb-92C2-25804820EDAC}">
                        <c15:formulaRef>
                          <c15:sqref>Sheet1!$B$7</c15:sqref>
                        </c15:formulaRef>
                      </c:ext>
                    </c:extLst>
                    <c:strCache>
                      <c:ptCount val="1"/>
                      <c:pt idx="0">
                        <c:v>CAMPBELL</c:v>
                      </c:pt>
                    </c:strCache>
                  </c:strRef>
                </c:tx>
                <c:spPr>
                  <a:ln w="34925" cap="rnd">
                    <a:solidFill>
                      <a:schemeClr val="accent1">
                        <a:lumMod val="60000"/>
                        <a:lumOff val="4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Sheet1!$F$7:$AN$7</c15:sqref>
                        </c15:formulaRef>
                      </c:ext>
                    </c:extLst>
                    <c:numCache>
                      <c:formatCode>0.0</c:formatCode>
                      <c:ptCount val="35"/>
                      <c:pt idx="0">
                        <c:v>72.099999999999994</c:v>
                      </c:pt>
                      <c:pt idx="1">
                        <c:v>72.7</c:v>
                      </c:pt>
                      <c:pt idx="2">
                        <c:v>71.599999999999994</c:v>
                      </c:pt>
                      <c:pt idx="3">
                        <c:v>72.25</c:v>
                      </c:pt>
                      <c:pt idx="4">
                        <c:v>72</c:v>
                      </c:pt>
                      <c:pt idx="5">
                        <c:v>72.099999999999994</c:v>
                      </c:pt>
                      <c:pt idx="6">
                        <c:v>75</c:v>
                      </c:pt>
                      <c:pt idx="7">
                        <c:v>76.16</c:v>
                      </c:pt>
                      <c:pt idx="8">
                        <c:v>77.25</c:v>
                      </c:pt>
                      <c:pt idx="9">
                        <c:v>78.099999999999994</c:v>
                      </c:pt>
                      <c:pt idx="10">
                        <c:v>76.75</c:v>
                      </c:pt>
                      <c:pt idx="11">
                        <c:v>77.42</c:v>
                      </c:pt>
                      <c:pt idx="12">
                        <c:v>76.42</c:v>
                      </c:pt>
                      <c:pt idx="13">
                        <c:v>77</c:v>
                      </c:pt>
                      <c:pt idx="14">
                        <c:v>76.75</c:v>
                      </c:pt>
                      <c:pt idx="15">
                        <c:v>77.5</c:v>
                      </c:pt>
                      <c:pt idx="16">
                        <c:v>79.5</c:v>
                      </c:pt>
                      <c:pt idx="17">
                        <c:v>81.25</c:v>
                      </c:pt>
                      <c:pt idx="18">
                        <c:v>83.92</c:v>
                      </c:pt>
                      <c:pt idx="19">
                        <c:v>87.5</c:v>
                      </c:pt>
                      <c:pt idx="20">
                        <c:v>84.58</c:v>
                      </c:pt>
                      <c:pt idx="21">
                        <c:v>91.08</c:v>
                      </c:pt>
                      <c:pt idx="22">
                        <c:v>87.42</c:v>
                      </c:pt>
                      <c:pt idx="23">
                        <c:v>90.42</c:v>
                      </c:pt>
                      <c:pt idx="24">
                        <c:v>87.67</c:v>
                      </c:pt>
                      <c:pt idx="25">
                        <c:v>92.42</c:v>
                      </c:pt>
                      <c:pt idx="26">
                        <c:v>88.17</c:v>
                      </c:pt>
                      <c:pt idx="27">
                        <c:v>92</c:v>
                      </c:pt>
                      <c:pt idx="28">
                        <c:v>89</c:v>
                      </c:pt>
                      <c:pt idx="29">
                        <c:v>92.08</c:v>
                      </c:pt>
                      <c:pt idx="30">
                        <c:v>90.5</c:v>
                      </c:pt>
                      <c:pt idx="31">
                        <c:v>93.75</c:v>
                      </c:pt>
                      <c:pt idx="32">
                        <c:v>91.17</c:v>
                      </c:pt>
                      <c:pt idx="33">
                        <c:v>95</c:v>
                      </c:pt>
                      <c:pt idx="34">
                        <c:v>94.5</c:v>
                      </c:pt>
                    </c:numCache>
                  </c:numRef>
                </c:val>
                <c:smooth val="0"/>
                <c:extLst xmlns:c15="http://schemas.microsoft.com/office/drawing/2012/chart">
                  <c:ext xmlns:c16="http://schemas.microsoft.com/office/drawing/2014/chart" uri="{C3380CC4-5D6E-409C-BE32-E72D297353CC}">
                    <c16:uniqueId val="{0000000E-BA9F-43A1-AA47-AA5278C3845A}"/>
                  </c:ext>
                </c:extLst>
              </c15:ser>
            </c15:filteredLineSeries>
            <c15:filteredLineSeries>
              <c15:ser>
                <c:idx val="79"/>
                <c:order val="7"/>
                <c:tx>
                  <c:strRef>
                    <c:extLst xmlns:c15="http://schemas.microsoft.com/office/drawing/2012/chart">
                      <c:ext xmlns:c15="http://schemas.microsoft.com/office/drawing/2012/chart" uri="{02D57815-91ED-43cb-92C2-25804820EDAC}">
                        <c15:formulaRef>
                          <c15:sqref>Sheet1!$B$24</c15:sqref>
                        </c15:formulaRef>
                      </c:ext>
                    </c:extLst>
                    <c:strCache>
                      <c:ptCount val="1"/>
                      <c:pt idx="0">
                        <c:v>COLEMAN #2</c:v>
                      </c:pt>
                    </c:strCache>
                  </c:strRef>
                </c:tx>
                <c:spPr>
                  <a:ln w="34925" cap="rnd">
                    <a:solidFill>
                      <a:schemeClr val="accent2">
                        <a:lumMod val="60000"/>
                        <a:lumOff val="4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Sheet1!$F$24:$AN$24</c15:sqref>
                        </c15:formulaRef>
                      </c:ext>
                    </c:extLst>
                    <c:numCache>
                      <c:formatCode>0.0</c:formatCode>
                      <c:ptCount val="35"/>
                      <c:pt idx="0">
                        <c:v>91</c:v>
                      </c:pt>
                      <c:pt idx="1">
                        <c:v>92.8</c:v>
                      </c:pt>
                      <c:pt idx="2">
                        <c:v>89.5</c:v>
                      </c:pt>
                      <c:pt idx="3">
                        <c:v>94.33</c:v>
                      </c:pt>
                      <c:pt idx="4">
                        <c:v>92.16</c:v>
                      </c:pt>
                      <c:pt idx="5">
                        <c:v>92.33</c:v>
                      </c:pt>
                      <c:pt idx="6">
                        <c:v>93.75</c:v>
                      </c:pt>
                      <c:pt idx="7">
                        <c:v>94</c:v>
                      </c:pt>
                      <c:pt idx="8">
                        <c:v>97.16</c:v>
                      </c:pt>
                      <c:pt idx="9">
                        <c:v>97.5</c:v>
                      </c:pt>
                      <c:pt idx="10">
                        <c:v>97</c:v>
                      </c:pt>
                      <c:pt idx="11">
                        <c:v>96.67</c:v>
                      </c:pt>
                      <c:pt idx="12">
                        <c:v>97.08</c:v>
                      </c:pt>
                      <c:pt idx="13">
                        <c:v>98.85</c:v>
                      </c:pt>
                      <c:pt idx="14">
                        <c:v>96.42</c:v>
                      </c:pt>
                      <c:pt idx="15">
                        <c:v>102</c:v>
                      </c:pt>
                      <c:pt idx="16">
                        <c:v>99.92</c:v>
                      </c:pt>
                      <c:pt idx="17">
                        <c:v>103.1</c:v>
                      </c:pt>
                      <c:pt idx="18">
                        <c:v>100.42</c:v>
                      </c:pt>
                      <c:pt idx="19">
                        <c:v>107.67</c:v>
                      </c:pt>
                      <c:pt idx="20">
                        <c:v>104.16</c:v>
                      </c:pt>
                      <c:pt idx="21">
                        <c:v>113.17</c:v>
                      </c:pt>
                      <c:pt idx="22">
                        <c:v>109.5</c:v>
                      </c:pt>
                      <c:pt idx="23">
                        <c:v>111.58</c:v>
                      </c:pt>
                      <c:pt idx="24">
                        <c:v>109.33</c:v>
                      </c:pt>
                      <c:pt idx="25">
                        <c:v>113</c:v>
                      </c:pt>
                      <c:pt idx="26" formatCode="0.00">
                        <c:v>110.5</c:v>
                      </c:pt>
                      <c:pt idx="27" formatCode="0.00">
                        <c:v>116.16</c:v>
                      </c:pt>
                      <c:pt idx="28" formatCode="0.00">
                        <c:v>110.5</c:v>
                      </c:pt>
                      <c:pt idx="29" formatCode="0.00">
                        <c:v>116.17</c:v>
                      </c:pt>
                      <c:pt idx="30" formatCode="0.00">
                        <c:v>114.08</c:v>
                      </c:pt>
                      <c:pt idx="31" formatCode="0.00">
                        <c:v>120.25</c:v>
                      </c:pt>
                      <c:pt idx="32" formatCode="0.00">
                        <c:v>115.67</c:v>
                      </c:pt>
                      <c:pt idx="33" formatCode="0.00">
                        <c:v>121.83</c:v>
                      </c:pt>
                      <c:pt idx="34" formatCode="0.00">
                        <c:v>119.16</c:v>
                      </c:pt>
                    </c:numCache>
                  </c:numRef>
                </c:val>
                <c:smooth val="0"/>
                <c:extLst xmlns:c15="http://schemas.microsoft.com/office/drawing/2012/chart">
                  <c:ext xmlns:c16="http://schemas.microsoft.com/office/drawing/2014/chart" uri="{C3380CC4-5D6E-409C-BE32-E72D297353CC}">
                    <c16:uniqueId val="{0000000F-BA9F-43A1-AA47-AA5278C3845A}"/>
                  </c:ext>
                </c:extLst>
              </c15:ser>
            </c15:filteredLineSeries>
            <c15:filteredLineSeries>
              <c15:ser>
                <c:idx val="80"/>
                <c:order val="8"/>
                <c:tx>
                  <c:strRef>
                    <c:extLst xmlns:c15="http://schemas.microsoft.com/office/drawing/2012/chart">
                      <c:ext xmlns:c15="http://schemas.microsoft.com/office/drawing/2012/chart" uri="{02D57815-91ED-43cb-92C2-25804820EDAC}">
                        <c15:formulaRef>
                          <c15:sqref>Sheet1!$B$25</c15:sqref>
                        </c15:formulaRef>
                      </c:ext>
                    </c:extLst>
                    <c:strCache>
                      <c:ptCount val="1"/>
                      <c:pt idx="0">
                        <c:v>CRANE</c:v>
                      </c:pt>
                    </c:strCache>
                  </c:strRef>
                </c:tx>
                <c:spPr>
                  <a:ln w="34925" cap="rnd">
                    <a:solidFill>
                      <a:schemeClr val="accent3">
                        <a:lumMod val="60000"/>
                        <a:lumOff val="4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Sheet1!$F$25:$AN$25</c15:sqref>
                        </c15:formulaRef>
                      </c:ext>
                    </c:extLst>
                    <c:numCache>
                      <c:formatCode>0.0</c:formatCode>
                      <c:ptCount val="35"/>
                      <c:pt idx="0">
                        <c:v>74.099999999999994</c:v>
                      </c:pt>
                      <c:pt idx="1">
                        <c:v>75.8</c:v>
                      </c:pt>
                      <c:pt idx="2">
                        <c:v>72.099999999999994</c:v>
                      </c:pt>
                      <c:pt idx="3">
                        <c:v>75</c:v>
                      </c:pt>
                      <c:pt idx="4">
                        <c:v>75.91</c:v>
                      </c:pt>
                      <c:pt idx="5">
                        <c:v>74.42</c:v>
                      </c:pt>
                      <c:pt idx="6">
                        <c:v>78.33</c:v>
                      </c:pt>
                      <c:pt idx="7">
                        <c:v>76.5</c:v>
                      </c:pt>
                      <c:pt idx="8">
                        <c:v>80.75</c:v>
                      </c:pt>
                      <c:pt idx="9">
                        <c:v>78.16</c:v>
                      </c:pt>
                      <c:pt idx="10">
                        <c:v>79.67</c:v>
                      </c:pt>
                      <c:pt idx="11">
                        <c:v>79.099999999999994</c:v>
                      </c:pt>
                      <c:pt idx="12">
                        <c:v>80.16</c:v>
                      </c:pt>
                      <c:pt idx="13">
                        <c:v>78.75</c:v>
                      </c:pt>
                      <c:pt idx="14">
                        <c:v>80.16</c:v>
                      </c:pt>
                      <c:pt idx="15">
                        <c:v>80.25</c:v>
                      </c:pt>
                      <c:pt idx="16">
                        <c:v>82.5</c:v>
                      </c:pt>
                      <c:pt idx="17">
                        <c:v>82.5</c:v>
                      </c:pt>
                      <c:pt idx="18">
                        <c:v>87.66</c:v>
                      </c:pt>
                      <c:pt idx="19">
                        <c:v>87.25</c:v>
                      </c:pt>
                      <c:pt idx="20">
                        <c:v>82.42</c:v>
                      </c:pt>
                      <c:pt idx="21">
                        <c:v>90.42</c:v>
                      </c:pt>
                      <c:pt idx="22">
                        <c:v>87.08</c:v>
                      </c:pt>
                      <c:pt idx="23">
                        <c:v>89</c:v>
                      </c:pt>
                      <c:pt idx="24">
                        <c:v>86.25</c:v>
                      </c:pt>
                      <c:pt idx="25">
                        <c:v>88.5</c:v>
                      </c:pt>
                      <c:pt idx="26" formatCode="0.00">
                        <c:v>86.08</c:v>
                      </c:pt>
                      <c:pt idx="27" formatCode="0.00">
                        <c:v>90.75</c:v>
                      </c:pt>
                      <c:pt idx="28" formatCode="0.00">
                        <c:v>85.58</c:v>
                      </c:pt>
                      <c:pt idx="29" formatCode="0.00">
                        <c:v>91.42</c:v>
                      </c:pt>
                      <c:pt idx="30" formatCode="0.00">
                        <c:v>87.75</c:v>
                      </c:pt>
                      <c:pt idx="31" formatCode="0.00">
                        <c:v>94</c:v>
                      </c:pt>
                      <c:pt idx="32" formatCode="0.00">
                        <c:v>89.5</c:v>
                      </c:pt>
                      <c:pt idx="33" formatCode="0.00">
                        <c:v>93.83</c:v>
                      </c:pt>
                      <c:pt idx="34" formatCode="0.00">
                        <c:v>95.5</c:v>
                      </c:pt>
                    </c:numCache>
                  </c:numRef>
                </c:val>
                <c:smooth val="0"/>
                <c:extLst xmlns:c15="http://schemas.microsoft.com/office/drawing/2012/chart">
                  <c:ext xmlns:c16="http://schemas.microsoft.com/office/drawing/2014/chart" uri="{C3380CC4-5D6E-409C-BE32-E72D297353CC}">
                    <c16:uniqueId val="{00000010-BA9F-43A1-AA47-AA5278C3845A}"/>
                  </c:ext>
                </c:extLst>
              </c15:ser>
            </c15:filteredLineSeries>
            <c15:filteredLineSeries>
              <c15:ser>
                <c:idx val="81"/>
                <c:order val="9"/>
                <c:tx>
                  <c:strRef>
                    <c:extLst xmlns:c15="http://schemas.microsoft.com/office/drawing/2012/chart">
                      <c:ext xmlns:c15="http://schemas.microsoft.com/office/drawing/2012/chart" uri="{02D57815-91ED-43cb-92C2-25804820EDAC}">
                        <c15:formulaRef>
                          <c15:sqref>Sheet1!$B$9</c15:sqref>
                        </c15:formulaRef>
                      </c:ext>
                    </c:extLst>
                    <c:strCache>
                      <c:ptCount val="1"/>
                      <c:pt idx="0">
                        <c:v>HIRSCHFELD</c:v>
                      </c:pt>
                    </c:strCache>
                  </c:strRef>
                </c:tx>
                <c:spPr>
                  <a:ln w="34925" cap="rnd">
                    <a:solidFill>
                      <a:schemeClr val="accent4">
                        <a:lumMod val="60000"/>
                        <a:lumOff val="4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Sheet1!$F$9:$AN$9</c15:sqref>
                        </c15:formulaRef>
                      </c:ext>
                    </c:extLst>
                    <c:numCache>
                      <c:formatCode>0.0</c:formatCode>
                      <c:ptCount val="35"/>
                      <c:pt idx="0">
                        <c:v>80.8</c:v>
                      </c:pt>
                      <c:pt idx="1">
                        <c:v>83.1</c:v>
                      </c:pt>
                      <c:pt idx="2">
                        <c:v>79.75</c:v>
                      </c:pt>
                      <c:pt idx="3">
                        <c:v>81.67</c:v>
                      </c:pt>
                      <c:pt idx="4">
                        <c:v>78.5</c:v>
                      </c:pt>
                      <c:pt idx="5">
                        <c:v>82.33</c:v>
                      </c:pt>
                      <c:pt idx="6">
                        <c:v>85.75</c:v>
                      </c:pt>
                      <c:pt idx="7">
                        <c:v>86.66</c:v>
                      </c:pt>
                      <c:pt idx="8">
                        <c:v>85.75</c:v>
                      </c:pt>
                      <c:pt idx="9">
                        <c:v>86.66</c:v>
                      </c:pt>
                      <c:pt idx="10">
                        <c:v>83.75</c:v>
                      </c:pt>
                      <c:pt idx="11">
                        <c:v>86.33</c:v>
                      </c:pt>
                      <c:pt idx="12">
                        <c:v>82.83</c:v>
                      </c:pt>
                      <c:pt idx="13">
                        <c:v>86.8</c:v>
                      </c:pt>
                      <c:pt idx="14">
                        <c:v>83.92</c:v>
                      </c:pt>
                      <c:pt idx="15">
                        <c:v>87.33</c:v>
                      </c:pt>
                      <c:pt idx="16">
                        <c:v>88</c:v>
                      </c:pt>
                      <c:pt idx="17">
                        <c:v>91.7</c:v>
                      </c:pt>
                      <c:pt idx="18">
                        <c:v>90.75</c:v>
                      </c:pt>
                      <c:pt idx="19">
                        <c:v>86.92</c:v>
                      </c:pt>
                      <c:pt idx="20">
                        <c:v>83.75</c:v>
                      </c:pt>
                      <c:pt idx="21">
                        <c:v>100.5</c:v>
                      </c:pt>
                      <c:pt idx="22">
                        <c:v>96.83</c:v>
                      </c:pt>
                      <c:pt idx="23">
                        <c:v>100.42</c:v>
                      </c:pt>
                      <c:pt idx="24">
                        <c:v>98.08</c:v>
                      </c:pt>
                      <c:pt idx="25">
                        <c:v>101.25</c:v>
                      </c:pt>
                      <c:pt idx="26">
                        <c:v>100.25</c:v>
                      </c:pt>
                      <c:pt idx="27">
                        <c:v>102.42</c:v>
                      </c:pt>
                      <c:pt idx="28">
                        <c:v>100</c:v>
                      </c:pt>
                      <c:pt idx="29">
                        <c:v>103</c:v>
                      </c:pt>
                      <c:pt idx="30">
                        <c:v>101</c:v>
                      </c:pt>
                      <c:pt idx="31">
                        <c:v>105</c:v>
                      </c:pt>
                      <c:pt idx="32">
                        <c:v>102.67</c:v>
                      </c:pt>
                      <c:pt idx="33">
                        <c:v>106.33</c:v>
                      </c:pt>
                      <c:pt idx="34">
                        <c:v>105.5</c:v>
                      </c:pt>
                    </c:numCache>
                  </c:numRef>
                </c:val>
                <c:smooth val="0"/>
                <c:extLst xmlns:c15="http://schemas.microsoft.com/office/drawing/2012/chart">
                  <c:ext xmlns:c16="http://schemas.microsoft.com/office/drawing/2014/chart" uri="{C3380CC4-5D6E-409C-BE32-E72D297353CC}">
                    <c16:uniqueId val="{00000011-BA9F-43A1-AA47-AA5278C3845A}"/>
                  </c:ext>
                </c:extLst>
              </c15:ser>
            </c15:filteredLineSeries>
            <c15:filteredLineSeries>
              <c15:ser>
                <c:idx val="82"/>
                <c:order val="10"/>
                <c:tx>
                  <c:strRef>
                    <c:extLst xmlns:c15="http://schemas.microsoft.com/office/drawing/2012/chart">
                      <c:ext xmlns:c15="http://schemas.microsoft.com/office/drawing/2012/chart" uri="{02D57815-91ED-43cb-92C2-25804820EDAC}">
                        <c15:formulaRef>
                          <c15:sqref>Sheet1!$B$10</c15:sqref>
                        </c15:formulaRef>
                      </c:ext>
                    </c:extLst>
                    <c:strCache>
                      <c:ptCount val="1"/>
                      <c:pt idx="0">
                        <c:v>HOWARD</c:v>
                      </c:pt>
                    </c:strCache>
                  </c:strRef>
                </c:tx>
                <c:spPr>
                  <a:ln w="34925" cap="rnd">
                    <a:solidFill>
                      <a:schemeClr val="accent5">
                        <a:lumMod val="60000"/>
                        <a:lumOff val="40000"/>
                      </a:schemeClr>
                    </a:solidFill>
                    <a:round/>
                  </a:ln>
                  <a:effectLst>
                    <a:outerShdw blurRad="40000" dist="23000" dir="5400000" rotWithShape="0">
                      <a:srgbClr val="000000">
                        <a:alpha val="35000"/>
                      </a:srgbClr>
                    </a:outerShdw>
                  </a:effectLst>
                </c:spPr>
                <c:marker>
                  <c:symbol val="none"/>
                </c:marker>
                <c:dLbls>
                  <c:delete val="1"/>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Sheet1!$F$10:$AN$10</c15:sqref>
                        </c15:formulaRef>
                      </c:ext>
                    </c:extLst>
                    <c:numCache>
                      <c:formatCode>0.0</c:formatCode>
                      <c:ptCount val="35"/>
                      <c:pt idx="0">
                        <c:v>71</c:v>
                      </c:pt>
                      <c:pt idx="1">
                        <c:v>70.2</c:v>
                      </c:pt>
                      <c:pt idx="2">
                        <c:v>71.33</c:v>
                      </c:pt>
                      <c:pt idx="3">
                        <c:v>69.8</c:v>
                      </c:pt>
                      <c:pt idx="4">
                        <c:v>71</c:v>
                      </c:pt>
                      <c:pt idx="5">
                        <c:v>70.58</c:v>
                      </c:pt>
                      <c:pt idx="6">
                        <c:v>72.33</c:v>
                      </c:pt>
                      <c:pt idx="7">
                        <c:v>71.66</c:v>
                      </c:pt>
                      <c:pt idx="8">
                        <c:v>72.5</c:v>
                      </c:pt>
                      <c:pt idx="9">
                        <c:v>72.5</c:v>
                      </c:pt>
                      <c:pt idx="10">
                        <c:v>73.92</c:v>
                      </c:pt>
                      <c:pt idx="11">
                        <c:v>72.67</c:v>
                      </c:pt>
                      <c:pt idx="12">
                        <c:v>73.66</c:v>
                      </c:pt>
                      <c:pt idx="13">
                        <c:v>71</c:v>
                      </c:pt>
                      <c:pt idx="14">
                        <c:v>73.08</c:v>
                      </c:pt>
                      <c:pt idx="15">
                        <c:v>72.08</c:v>
                      </c:pt>
                      <c:pt idx="16">
                        <c:v>74.5</c:v>
                      </c:pt>
                      <c:pt idx="17">
                        <c:v>73.2</c:v>
                      </c:pt>
                      <c:pt idx="18">
                        <c:v>75.33</c:v>
                      </c:pt>
                      <c:pt idx="19">
                        <c:v>78.58</c:v>
                      </c:pt>
                      <c:pt idx="20">
                        <c:v>78.75</c:v>
                      </c:pt>
                      <c:pt idx="21">
                        <c:v>82.33</c:v>
                      </c:pt>
                      <c:pt idx="22">
                        <c:v>82.33</c:v>
                      </c:pt>
                      <c:pt idx="23">
                        <c:v>83.67</c:v>
                      </c:pt>
                      <c:pt idx="24">
                        <c:v>83.25</c:v>
                      </c:pt>
                      <c:pt idx="25">
                        <c:v>82.42</c:v>
                      </c:pt>
                      <c:pt idx="26">
                        <c:v>81.5</c:v>
                      </c:pt>
                      <c:pt idx="27">
                        <c:v>83.75</c:v>
                      </c:pt>
                      <c:pt idx="28">
                        <c:v>82.5</c:v>
                      </c:pt>
                      <c:pt idx="29">
                        <c:v>83.84</c:v>
                      </c:pt>
                      <c:pt idx="30">
                        <c:v>83.25</c:v>
                      </c:pt>
                      <c:pt idx="31">
                        <c:v>85</c:v>
                      </c:pt>
                      <c:pt idx="32">
                        <c:v>84.5</c:v>
                      </c:pt>
                      <c:pt idx="33">
                        <c:v>86.25</c:v>
                      </c:pt>
                      <c:pt idx="34">
                        <c:v>85.75</c:v>
                      </c:pt>
                    </c:numCache>
                  </c:numRef>
                </c:val>
                <c:smooth val="0"/>
                <c:extLst xmlns:c15="http://schemas.microsoft.com/office/drawing/2012/chart">
                  <c:ext xmlns:c16="http://schemas.microsoft.com/office/drawing/2014/chart" uri="{C3380CC4-5D6E-409C-BE32-E72D297353CC}">
                    <c16:uniqueId val="{00000012-BA9F-43A1-AA47-AA5278C3845A}"/>
                  </c:ext>
                </c:extLst>
              </c15:ser>
            </c15:filteredLineSeries>
            <c15:filteredLineSeries>
              <c15:ser>
                <c:idx val="83"/>
                <c:order val="11"/>
                <c:tx>
                  <c:strRef>
                    <c:extLst xmlns:c15="http://schemas.microsoft.com/office/drawing/2012/chart">
                      <c:ext xmlns:c15="http://schemas.microsoft.com/office/drawing/2012/chart" uri="{02D57815-91ED-43cb-92C2-25804820EDAC}">
                        <c15:formulaRef>
                          <c15:sqref>Sheet1!$B$27</c15:sqref>
                        </c15:formulaRef>
                      </c:ext>
                    </c:extLst>
                    <c:strCache>
                      <c:ptCount val="1"/>
                      <c:pt idx="0">
                        <c:v>MARQUIS</c:v>
                      </c:pt>
                    </c:strCache>
                  </c:strRef>
                </c:tx>
                <c:spPr>
                  <a:ln w="34925" cap="rnd">
                    <a:solidFill>
                      <a:schemeClr val="accent6">
                        <a:lumMod val="60000"/>
                        <a:lumOff val="4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Sheet1!$F$27:$AN$27</c15:sqref>
                        </c15:formulaRef>
                      </c:ext>
                    </c:extLst>
                    <c:numCache>
                      <c:formatCode>0.0</c:formatCode>
                      <c:ptCount val="35"/>
                      <c:pt idx="0">
                        <c:v>43.3</c:v>
                      </c:pt>
                      <c:pt idx="1">
                        <c:v>42</c:v>
                      </c:pt>
                      <c:pt idx="2">
                        <c:v>43.15</c:v>
                      </c:pt>
                      <c:pt idx="3">
                        <c:v>41.67</c:v>
                      </c:pt>
                      <c:pt idx="4">
                        <c:v>42.58</c:v>
                      </c:pt>
                      <c:pt idx="5">
                        <c:v>41.67</c:v>
                      </c:pt>
                      <c:pt idx="6">
                        <c:v>43.67</c:v>
                      </c:pt>
                      <c:pt idx="7">
                        <c:v>44.5</c:v>
                      </c:pt>
                      <c:pt idx="8">
                        <c:v>46.33</c:v>
                      </c:pt>
                      <c:pt idx="9">
                        <c:v>44.5</c:v>
                      </c:pt>
                      <c:pt idx="10">
                        <c:v>47</c:v>
                      </c:pt>
                      <c:pt idx="11">
                        <c:v>44.42</c:v>
                      </c:pt>
                      <c:pt idx="12">
                        <c:v>45.5</c:v>
                      </c:pt>
                      <c:pt idx="13">
                        <c:v>43.3</c:v>
                      </c:pt>
                      <c:pt idx="14">
                        <c:v>46.33</c:v>
                      </c:pt>
                      <c:pt idx="15">
                        <c:v>45.25</c:v>
                      </c:pt>
                      <c:pt idx="16">
                        <c:v>47.25</c:v>
                      </c:pt>
                      <c:pt idx="17">
                        <c:v>44.85</c:v>
                      </c:pt>
                      <c:pt idx="18">
                        <c:v>48</c:v>
                      </c:pt>
                      <c:pt idx="19">
                        <c:v>47.17</c:v>
                      </c:pt>
                      <c:pt idx="20">
                        <c:v>49.17</c:v>
                      </c:pt>
                      <c:pt idx="21">
                        <c:v>52.58</c:v>
                      </c:pt>
                      <c:pt idx="22">
                        <c:v>53.5</c:v>
                      </c:pt>
                      <c:pt idx="23">
                        <c:v>51.33</c:v>
                      </c:pt>
                      <c:pt idx="24">
                        <c:v>51.83</c:v>
                      </c:pt>
                      <c:pt idx="25">
                        <c:v>48.58</c:v>
                      </c:pt>
                      <c:pt idx="26" formatCode="0.00">
                        <c:v>51</c:v>
                      </c:pt>
                      <c:pt idx="27" formatCode="0.00">
                        <c:v>49.5</c:v>
                      </c:pt>
                      <c:pt idx="28" formatCode="0.00">
                        <c:v>51.33</c:v>
                      </c:pt>
                      <c:pt idx="29" formatCode="0.00">
                        <c:v>51</c:v>
                      </c:pt>
                      <c:pt idx="30" formatCode="0.00">
                        <c:v>52.5</c:v>
                      </c:pt>
                      <c:pt idx="31" formatCode="0.00">
                        <c:v>53</c:v>
                      </c:pt>
                      <c:pt idx="32" formatCode="0.00">
                        <c:v>53.5</c:v>
                      </c:pt>
                      <c:pt idx="33" formatCode="0.00">
                        <c:v>52.83</c:v>
                      </c:pt>
                      <c:pt idx="34" formatCode="0.00">
                        <c:v>53.25</c:v>
                      </c:pt>
                    </c:numCache>
                  </c:numRef>
                </c:val>
                <c:smooth val="0"/>
                <c:extLst xmlns:c15="http://schemas.microsoft.com/office/drawing/2012/chart">
                  <c:ext xmlns:c16="http://schemas.microsoft.com/office/drawing/2014/chart" uri="{C3380CC4-5D6E-409C-BE32-E72D297353CC}">
                    <c16:uniqueId val="{00000013-BA9F-43A1-AA47-AA5278C3845A}"/>
                  </c:ext>
                </c:extLst>
              </c15:ser>
            </c15:filteredLineSeries>
            <c15:filteredLineSeries>
              <c15:ser>
                <c:idx val="87"/>
                <c:order val="15"/>
                <c:tx>
                  <c:strRef>
                    <c:extLst xmlns:c15="http://schemas.microsoft.com/office/drawing/2012/chart">
                      <c:ext xmlns:c15="http://schemas.microsoft.com/office/drawing/2012/chart" uri="{02D57815-91ED-43cb-92C2-25804820EDAC}">
                        <c15:formulaRef>
                          <c15:sqref>Sheet1!$B$32</c15:sqref>
                        </c15:formulaRef>
                      </c:ext>
                    </c:extLst>
                    <c:strCache>
                      <c:ptCount val="1"/>
                      <c:pt idx="0">
                        <c:v>RIVERBANK</c:v>
                      </c:pt>
                    </c:strCache>
                  </c:strRef>
                </c:tx>
                <c:spPr>
                  <a:ln w="34925" cap="rnd">
                    <a:solidFill>
                      <a:schemeClr val="accent4">
                        <a:lumMod val="5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Sheet1!$F$32:$AN$32</c15:sqref>
                        </c15:formulaRef>
                      </c:ext>
                    </c:extLst>
                    <c:numCache>
                      <c:formatCode>0.0</c:formatCode>
                      <c:ptCount val="35"/>
                      <c:pt idx="0">
                        <c:v>69.2</c:v>
                      </c:pt>
                      <c:pt idx="1">
                        <c:v>72.8</c:v>
                      </c:pt>
                      <c:pt idx="2">
                        <c:v>71.25</c:v>
                      </c:pt>
                      <c:pt idx="3">
                        <c:v>76.8</c:v>
                      </c:pt>
                      <c:pt idx="4">
                        <c:v>72.75</c:v>
                      </c:pt>
                      <c:pt idx="5">
                        <c:v>72.099999999999994</c:v>
                      </c:pt>
                      <c:pt idx="6">
                        <c:v>75.67</c:v>
                      </c:pt>
                      <c:pt idx="7">
                        <c:v>77</c:v>
                      </c:pt>
                      <c:pt idx="8">
                        <c:v>78.75</c:v>
                      </c:pt>
                      <c:pt idx="9">
                        <c:v>77.099999999999994</c:v>
                      </c:pt>
                      <c:pt idx="10">
                        <c:v>75.83</c:v>
                      </c:pt>
                      <c:pt idx="11">
                        <c:v>76.75</c:v>
                      </c:pt>
                      <c:pt idx="12">
                        <c:v>76.66</c:v>
                      </c:pt>
                      <c:pt idx="13">
                        <c:v>75.599999999999994</c:v>
                      </c:pt>
                      <c:pt idx="14">
                        <c:v>75.33</c:v>
                      </c:pt>
                      <c:pt idx="15">
                        <c:v>78.25</c:v>
                      </c:pt>
                      <c:pt idx="16">
                        <c:v>82.16</c:v>
                      </c:pt>
                      <c:pt idx="17">
                        <c:v>81.650000000000006</c:v>
                      </c:pt>
                      <c:pt idx="18">
                        <c:v>80.66</c:v>
                      </c:pt>
                      <c:pt idx="19">
                        <c:v>86</c:v>
                      </c:pt>
                      <c:pt idx="20">
                        <c:v>84.75</c:v>
                      </c:pt>
                      <c:pt idx="21">
                        <c:v>91.92</c:v>
                      </c:pt>
                      <c:pt idx="22">
                        <c:v>86.83</c:v>
                      </c:pt>
                      <c:pt idx="23">
                        <c:v>90</c:v>
                      </c:pt>
                      <c:pt idx="24">
                        <c:v>84.42</c:v>
                      </c:pt>
                      <c:pt idx="25">
                        <c:v>87.16</c:v>
                      </c:pt>
                      <c:pt idx="26" formatCode="0.00">
                        <c:v>87.83</c:v>
                      </c:pt>
                      <c:pt idx="27" formatCode="0.00">
                        <c:v>87.58</c:v>
                      </c:pt>
                      <c:pt idx="28" formatCode="0.00">
                        <c:v>81</c:v>
                      </c:pt>
                      <c:pt idx="29" formatCode="0.00">
                        <c:v>87</c:v>
                      </c:pt>
                      <c:pt idx="30" formatCode="0.00">
                        <c:v>86.33</c:v>
                      </c:pt>
                      <c:pt idx="31" formatCode="0.00">
                        <c:v>90.25</c:v>
                      </c:pt>
                      <c:pt idx="32" formatCode="0.00">
                        <c:v>86.5</c:v>
                      </c:pt>
                      <c:pt idx="33" formatCode="0.00">
                        <c:v>92</c:v>
                      </c:pt>
                      <c:pt idx="34" formatCode="0.00">
                        <c:v>88.5</c:v>
                      </c:pt>
                    </c:numCache>
                  </c:numRef>
                </c:val>
                <c:smooth val="0"/>
                <c:extLst xmlns:c15="http://schemas.microsoft.com/office/drawing/2012/chart">
                  <c:ext xmlns:c16="http://schemas.microsoft.com/office/drawing/2014/chart" uri="{C3380CC4-5D6E-409C-BE32-E72D297353CC}">
                    <c16:uniqueId val="{00000014-BA9F-43A1-AA47-AA5278C3845A}"/>
                  </c:ext>
                </c:extLst>
              </c15:ser>
            </c15:filteredLineSeries>
            <c15:filteredLineSeries>
              <c15:ser>
                <c:idx val="88"/>
                <c:order val="16"/>
                <c:tx>
                  <c:strRef>
                    <c:extLst xmlns:c15="http://schemas.microsoft.com/office/drawing/2012/chart">
                      <c:ext xmlns:c15="http://schemas.microsoft.com/office/drawing/2012/chart" uri="{02D57815-91ED-43cb-92C2-25804820EDAC}">
                        <c15:formulaRef>
                          <c15:sqref>Sheet1!$B$13</c15:sqref>
                        </c15:formulaRef>
                      </c:ext>
                    </c:extLst>
                    <c:strCache>
                      <c:ptCount val="1"/>
                      <c:pt idx="0">
                        <c:v>VALLEY HOME</c:v>
                      </c:pt>
                    </c:strCache>
                  </c:strRef>
                </c:tx>
                <c:spPr>
                  <a:ln w="34925" cap="rnd">
                    <a:solidFill>
                      <a:schemeClr val="accent5">
                        <a:lumMod val="5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Sheet1!$F$13:$AN$13</c15:sqref>
                        </c15:formulaRef>
                      </c:ext>
                    </c:extLst>
                    <c:numCache>
                      <c:formatCode>0.0</c:formatCode>
                      <c:ptCount val="35"/>
                      <c:pt idx="0">
                        <c:v>72.2</c:v>
                      </c:pt>
                      <c:pt idx="1">
                        <c:v>73.5</c:v>
                      </c:pt>
                      <c:pt idx="2">
                        <c:v>72</c:v>
                      </c:pt>
                      <c:pt idx="3">
                        <c:v>73</c:v>
                      </c:pt>
                      <c:pt idx="4">
                        <c:v>71.67</c:v>
                      </c:pt>
                      <c:pt idx="5">
                        <c:v>74.2</c:v>
                      </c:pt>
                      <c:pt idx="6">
                        <c:v>75.5</c:v>
                      </c:pt>
                      <c:pt idx="7">
                        <c:v>76.5</c:v>
                      </c:pt>
                      <c:pt idx="8">
                        <c:v>77.5</c:v>
                      </c:pt>
                      <c:pt idx="9">
                        <c:v>78.5</c:v>
                      </c:pt>
                      <c:pt idx="10">
                        <c:v>76.83</c:v>
                      </c:pt>
                      <c:pt idx="11">
                        <c:v>79</c:v>
                      </c:pt>
                      <c:pt idx="12">
                        <c:v>77.25</c:v>
                      </c:pt>
                      <c:pt idx="13">
                        <c:v>77.400000000000006</c:v>
                      </c:pt>
                      <c:pt idx="14">
                        <c:v>76.42</c:v>
                      </c:pt>
                      <c:pt idx="15">
                        <c:v>79</c:v>
                      </c:pt>
                      <c:pt idx="16">
                        <c:v>79.33</c:v>
                      </c:pt>
                      <c:pt idx="17">
                        <c:v>82.35</c:v>
                      </c:pt>
                      <c:pt idx="18">
                        <c:v>87.58</c:v>
                      </c:pt>
                      <c:pt idx="19">
                        <c:v>86.5</c:v>
                      </c:pt>
                      <c:pt idx="20">
                        <c:v>85.42</c:v>
                      </c:pt>
                      <c:pt idx="21">
                        <c:v>91.75</c:v>
                      </c:pt>
                      <c:pt idx="22">
                        <c:v>91</c:v>
                      </c:pt>
                      <c:pt idx="23">
                        <c:v>91.67</c:v>
                      </c:pt>
                      <c:pt idx="24">
                        <c:v>89.75</c:v>
                      </c:pt>
                      <c:pt idx="25">
                        <c:v>92.75</c:v>
                      </c:pt>
                      <c:pt idx="26">
                        <c:v>92</c:v>
                      </c:pt>
                      <c:pt idx="27">
                        <c:v>93.16</c:v>
                      </c:pt>
                      <c:pt idx="28">
                        <c:v>91</c:v>
                      </c:pt>
                      <c:pt idx="29">
                        <c:v>94.42</c:v>
                      </c:pt>
                      <c:pt idx="30">
                        <c:v>93</c:v>
                      </c:pt>
                      <c:pt idx="31">
                        <c:v>96</c:v>
                      </c:pt>
                      <c:pt idx="32">
                        <c:v>95.33</c:v>
                      </c:pt>
                      <c:pt idx="33">
                        <c:v>98</c:v>
                      </c:pt>
                      <c:pt idx="34">
                        <c:v>97.5</c:v>
                      </c:pt>
                    </c:numCache>
                  </c:numRef>
                </c:val>
                <c:smooth val="0"/>
                <c:extLst xmlns:c15="http://schemas.microsoft.com/office/drawing/2012/chart">
                  <c:ext xmlns:c16="http://schemas.microsoft.com/office/drawing/2014/chart" uri="{C3380CC4-5D6E-409C-BE32-E72D297353CC}">
                    <c16:uniqueId val="{00000015-BA9F-43A1-AA47-AA5278C3845A}"/>
                  </c:ext>
                </c:extLst>
              </c15:ser>
            </c15:filteredLineSeries>
            <c15:filteredLineSeries>
              <c15:ser>
                <c:idx val="89"/>
                <c:order val="17"/>
                <c:tx>
                  <c:strRef>
                    <c:extLst xmlns:c15="http://schemas.microsoft.com/office/drawing/2012/chart">
                      <c:ext xmlns:c15="http://schemas.microsoft.com/office/drawing/2012/chart" uri="{02D57815-91ED-43cb-92C2-25804820EDAC}">
                        <c15:formulaRef>
                          <c15:sqref>Sheet1!$B$14</c15:sqref>
                        </c15:formulaRef>
                      </c:ext>
                    </c:extLst>
                    <c:strCache>
                      <c:ptCount val="1"/>
                      <c:pt idx="0">
                        <c:v>WEIMER</c:v>
                      </c:pt>
                    </c:strCache>
                  </c:strRef>
                </c:tx>
                <c:spPr>
                  <a:ln w="34925" cap="rnd">
                    <a:solidFill>
                      <a:schemeClr val="accent6">
                        <a:lumMod val="5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Sheet1!$F$14:$AN$14</c15:sqref>
                        </c15:formulaRef>
                      </c:ext>
                    </c:extLst>
                    <c:numCache>
                      <c:formatCode>0.0</c:formatCode>
                      <c:ptCount val="35"/>
                      <c:pt idx="0">
                        <c:v>89.2</c:v>
                      </c:pt>
                      <c:pt idx="1">
                        <c:v>89.4</c:v>
                      </c:pt>
                      <c:pt idx="2">
                        <c:v>88.75</c:v>
                      </c:pt>
                      <c:pt idx="3">
                        <c:v>86.33</c:v>
                      </c:pt>
                      <c:pt idx="4">
                        <c:v>86.41</c:v>
                      </c:pt>
                      <c:pt idx="5">
                        <c:v>87.17</c:v>
                      </c:pt>
                      <c:pt idx="6">
                        <c:v>88.5</c:v>
                      </c:pt>
                      <c:pt idx="7">
                        <c:v>90.58</c:v>
                      </c:pt>
                      <c:pt idx="8">
                        <c:v>93.58</c:v>
                      </c:pt>
                      <c:pt idx="9">
                        <c:v>92.75</c:v>
                      </c:pt>
                      <c:pt idx="10">
                        <c:v>94.17</c:v>
                      </c:pt>
                      <c:pt idx="11">
                        <c:v>96</c:v>
                      </c:pt>
                      <c:pt idx="12">
                        <c:v>95</c:v>
                      </c:pt>
                      <c:pt idx="13">
                        <c:v>96.25</c:v>
                      </c:pt>
                      <c:pt idx="14">
                        <c:v>93.75</c:v>
                      </c:pt>
                      <c:pt idx="15">
                        <c:v>97.83</c:v>
                      </c:pt>
                      <c:pt idx="16">
                        <c:v>98</c:v>
                      </c:pt>
                      <c:pt idx="17">
                        <c:v>102.75</c:v>
                      </c:pt>
                      <c:pt idx="18">
                        <c:v>100.42</c:v>
                      </c:pt>
                      <c:pt idx="19">
                        <c:v>108.67</c:v>
                      </c:pt>
                      <c:pt idx="20">
                        <c:v>106.5</c:v>
                      </c:pt>
                      <c:pt idx="21">
                        <c:v>113.58</c:v>
                      </c:pt>
                      <c:pt idx="22">
                        <c:v>110.17</c:v>
                      </c:pt>
                      <c:pt idx="23">
                        <c:v>115.33</c:v>
                      </c:pt>
                      <c:pt idx="24">
                        <c:v>113.67</c:v>
                      </c:pt>
                      <c:pt idx="25">
                        <c:v>115.58</c:v>
                      </c:pt>
                      <c:pt idx="26">
                        <c:v>114</c:v>
                      </c:pt>
                      <c:pt idx="27">
                        <c:v>116.75</c:v>
                      </c:pt>
                      <c:pt idx="28">
                        <c:v>113.58</c:v>
                      </c:pt>
                      <c:pt idx="29">
                        <c:v>116.5</c:v>
                      </c:pt>
                      <c:pt idx="30">
                        <c:v>115</c:v>
                      </c:pt>
                      <c:pt idx="31">
                        <c:v>118.5</c:v>
                      </c:pt>
                      <c:pt idx="32">
                        <c:v>116.5</c:v>
                      </c:pt>
                      <c:pt idx="33">
                        <c:v>121</c:v>
                      </c:pt>
                      <c:pt idx="34">
                        <c:v>118</c:v>
                      </c:pt>
                    </c:numCache>
                  </c:numRef>
                </c:val>
                <c:smooth val="0"/>
                <c:extLst xmlns:c15="http://schemas.microsoft.com/office/drawing/2012/chart">
                  <c:ext xmlns:c16="http://schemas.microsoft.com/office/drawing/2014/chart" uri="{C3380CC4-5D6E-409C-BE32-E72D297353CC}">
                    <c16:uniqueId val="{00000016-BA9F-43A1-AA47-AA5278C3845A}"/>
                  </c:ext>
                </c:extLst>
              </c15:ser>
            </c15:filteredLineSeries>
            <c15:filteredLineSeries>
              <c15:ser>
                <c:idx val="90"/>
                <c:order val="18"/>
                <c:tx>
                  <c:strRef>
                    <c:extLst xmlns:c15="http://schemas.microsoft.com/office/drawing/2012/chart">
                      <c:ext xmlns:c15="http://schemas.microsoft.com/office/drawing/2012/chart" uri="{02D57815-91ED-43cb-92C2-25804820EDAC}">
                        <c15:formulaRef>
                          <c15:sqref>Sheet1!$B$15</c15:sqref>
                        </c15:formulaRef>
                      </c:ext>
                    </c:extLst>
                    <c:strCache>
                      <c:ptCount val="1"/>
                      <c:pt idx="0">
                        <c:v>WYATT</c:v>
                      </c:pt>
                    </c:strCache>
                  </c:strRef>
                </c:tx>
                <c:spPr>
                  <a:ln w="34925" cap="rnd">
                    <a:solidFill>
                      <a:schemeClr val="accent1">
                        <a:lumMod val="70000"/>
                        <a:lumOff val="3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Sheet1!$F$15:$AE$15</c15:sqref>
                        </c15:formulaRef>
                      </c:ext>
                    </c:extLst>
                    <c:numCache>
                      <c:formatCode>0.0</c:formatCode>
                      <c:ptCount val="26"/>
                      <c:pt idx="0">
                        <c:v>79.3</c:v>
                      </c:pt>
                      <c:pt idx="1">
                        <c:v>80.2</c:v>
                      </c:pt>
                      <c:pt idx="2">
                        <c:v>79.75</c:v>
                      </c:pt>
                      <c:pt idx="3">
                        <c:v>80.8</c:v>
                      </c:pt>
                      <c:pt idx="4">
                        <c:v>84.33</c:v>
                      </c:pt>
                      <c:pt idx="5">
                        <c:v>79.17</c:v>
                      </c:pt>
                      <c:pt idx="6">
                        <c:v>80.33</c:v>
                      </c:pt>
                      <c:pt idx="7">
                        <c:v>81.25</c:v>
                      </c:pt>
                      <c:pt idx="8">
                        <c:v>87.58</c:v>
                      </c:pt>
                      <c:pt idx="9">
                        <c:v>83.66</c:v>
                      </c:pt>
                      <c:pt idx="10">
                        <c:v>81.42</c:v>
                      </c:pt>
                      <c:pt idx="11">
                        <c:v>82.5</c:v>
                      </c:pt>
                      <c:pt idx="12">
                        <c:v>79.92</c:v>
                      </c:pt>
                      <c:pt idx="13">
                        <c:v>82.35</c:v>
                      </c:pt>
                      <c:pt idx="14">
                        <c:v>81.08</c:v>
                      </c:pt>
                      <c:pt idx="15">
                        <c:v>82.75</c:v>
                      </c:pt>
                      <c:pt idx="16">
                        <c:v>82.5</c:v>
                      </c:pt>
                      <c:pt idx="17">
                        <c:v>86.1</c:v>
                      </c:pt>
                      <c:pt idx="18">
                        <c:v>86.25</c:v>
                      </c:pt>
                      <c:pt idx="19">
                        <c:v>93</c:v>
                      </c:pt>
                      <c:pt idx="20">
                        <c:v>90.75</c:v>
                      </c:pt>
                      <c:pt idx="21">
                        <c:v>95.5</c:v>
                      </c:pt>
                      <c:pt idx="22">
                        <c:v>92.92</c:v>
                      </c:pt>
                      <c:pt idx="23">
                        <c:v>97.25</c:v>
                      </c:pt>
                      <c:pt idx="24">
                        <c:v>93.58</c:v>
                      </c:pt>
                      <c:pt idx="25">
                        <c:v>97.42</c:v>
                      </c:pt>
                    </c:numCache>
                  </c:numRef>
                </c:val>
                <c:smooth val="0"/>
                <c:extLst xmlns:c15="http://schemas.microsoft.com/office/drawing/2012/chart">
                  <c:ext xmlns:c16="http://schemas.microsoft.com/office/drawing/2014/chart" uri="{C3380CC4-5D6E-409C-BE32-E72D297353CC}">
                    <c16:uniqueId val="{00000017-BA9F-43A1-AA47-AA5278C3845A}"/>
                  </c:ext>
                </c:extLst>
              </c15:ser>
            </c15:filteredLineSeries>
            <c15:filteredLineSeries>
              <c15:ser>
                <c:idx val="93"/>
                <c:order val="21"/>
                <c:tx>
                  <c:strRef>
                    <c:extLst xmlns:c15="http://schemas.microsoft.com/office/drawing/2012/chart">
                      <c:ext xmlns:c15="http://schemas.microsoft.com/office/drawing/2012/chart" uri="{02D57815-91ED-43cb-92C2-25804820EDAC}">
                        <c15:formulaRef>
                          <c15:sqref>Sheet1!$B$28</c15:sqref>
                        </c15:formulaRef>
                      </c:ext>
                    </c:extLst>
                    <c:strCache>
                      <c:ptCount val="1"/>
                      <c:pt idx="0">
                        <c:v>OAKDALE</c:v>
                      </c:pt>
                    </c:strCache>
                  </c:strRef>
                </c:tx>
                <c:spPr>
                  <a:ln w="34925" cap="rnd">
                    <a:solidFill>
                      <a:schemeClr val="accent4">
                        <a:lumMod val="70000"/>
                        <a:lumOff val="3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Sheet1!$F$28:$AE$28</c15:sqref>
                        </c15:formulaRef>
                      </c:ext>
                    </c:extLst>
                    <c:numCache>
                      <c:formatCode>General</c:formatCode>
                      <c:ptCount val="26"/>
                      <c:pt idx="18" formatCode="0.0">
                        <c:v>67.42</c:v>
                      </c:pt>
                      <c:pt idx="19" formatCode="0.0">
                        <c:v>76.58</c:v>
                      </c:pt>
                      <c:pt idx="20" formatCode="0.0">
                        <c:v>69.92</c:v>
                      </c:pt>
                      <c:pt idx="21" formatCode="0.0">
                        <c:v>78.75</c:v>
                      </c:pt>
                      <c:pt idx="23" formatCode="0.0">
                        <c:v>75.92</c:v>
                      </c:pt>
                      <c:pt idx="24" formatCode="0.0">
                        <c:v>70.42</c:v>
                      </c:pt>
                      <c:pt idx="25" formatCode="0.0">
                        <c:v>78.5</c:v>
                      </c:pt>
                    </c:numCache>
                  </c:numRef>
                </c:val>
                <c:smooth val="0"/>
                <c:extLst xmlns:c15="http://schemas.microsoft.com/office/drawing/2012/chart">
                  <c:ext xmlns:c16="http://schemas.microsoft.com/office/drawing/2014/chart" uri="{C3380CC4-5D6E-409C-BE32-E72D297353CC}">
                    <c16:uniqueId val="{00000018-BA9F-43A1-AA47-AA5278C3845A}"/>
                  </c:ext>
                </c:extLst>
              </c15:ser>
            </c15:filteredLineSeries>
            <c15:filteredLineSeries>
              <c15:ser>
                <c:idx val="94"/>
                <c:order val="22"/>
                <c:tx>
                  <c:strRef>
                    <c:extLst xmlns:c15="http://schemas.microsoft.com/office/drawing/2012/chart">
                      <c:ext xmlns:c15="http://schemas.microsoft.com/office/drawing/2012/chart" uri="{02D57815-91ED-43cb-92C2-25804820EDAC}">
                        <c15:formulaRef>
                          <c15:sqref>Sheet1!$B$33</c15:sqref>
                        </c15:formulaRef>
                      </c:ext>
                    </c:extLst>
                    <c:strCache>
                      <c:ptCount val="1"/>
                      <c:pt idx="0">
                        <c:v>TENNANT</c:v>
                      </c:pt>
                    </c:strCache>
                  </c:strRef>
                </c:tx>
                <c:spPr>
                  <a:ln w="34925" cap="rnd">
                    <a:solidFill>
                      <a:schemeClr val="accent5">
                        <a:lumMod val="70000"/>
                        <a:lumOff val="3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Sheet1!$F$33:$AN$33</c15:sqref>
                        </c15:formulaRef>
                      </c:ext>
                    </c:extLst>
                    <c:numCache>
                      <c:formatCode>General</c:formatCode>
                      <c:ptCount val="35"/>
                      <c:pt idx="19" formatCode="0.0">
                        <c:v>86.58</c:v>
                      </c:pt>
                      <c:pt idx="20" formatCode="0.0">
                        <c:v>82.75</c:v>
                      </c:pt>
                      <c:pt idx="21" formatCode="0.0">
                        <c:v>90.58</c:v>
                      </c:pt>
                      <c:pt idx="22" formatCode="0.0">
                        <c:v>87.58</c:v>
                      </c:pt>
                      <c:pt idx="23" formatCode="0.0">
                        <c:v>89.17</c:v>
                      </c:pt>
                      <c:pt idx="24" formatCode="0.0">
                        <c:v>86.75</c:v>
                      </c:pt>
                      <c:pt idx="25" formatCode="0.0">
                        <c:v>88.5</c:v>
                      </c:pt>
                      <c:pt idx="26" formatCode="0.00">
                        <c:v>87.17</c:v>
                      </c:pt>
                      <c:pt idx="27" formatCode="0.00">
                        <c:v>92.08</c:v>
                      </c:pt>
                      <c:pt idx="28" formatCode="0.00">
                        <c:v>86.5</c:v>
                      </c:pt>
                      <c:pt idx="29" formatCode="0.00">
                        <c:v>91.5</c:v>
                      </c:pt>
                      <c:pt idx="30" formatCode="0.00">
                        <c:v>88.5</c:v>
                      </c:pt>
                      <c:pt idx="31" formatCode="0.00">
                        <c:v>95.5</c:v>
                      </c:pt>
                      <c:pt idx="32" formatCode="0.00">
                        <c:v>90.75</c:v>
                      </c:pt>
                      <c:pt idx="33" formatCode="0.00">
                        <c:v>96.5</c:v>
                      </c:pt>
                      <c:pt idx="34" formatCode="0.00">
                        <c:v>97.16</c:v>
                      </c:pt>
                    </c:numCache>
                  </c:numRef>
                </c:val>
                <c:smooth val="0"/>
                <c:extLst xmlns:c15="http://schemas.microsoft.com/office/drawing/2012/chart">
                  <c:ext xmlns:c16="http://schemas.microsoft.com/office/drawing/2014/chart" uri="{C3380CC4-5D6E-409C-BE32-E72D297353CC}">
                    <c16:uniqueId val="{00000019-BA9F-43A1-AA47-AA5278C3845A}"/>
                  </c:ext>
                </c:extLst>
              </c15:ser>
            </c15:filteredLineSeries>
            <c15:filteredLineSeries>
              <c15:ser>
                <c:idx val="0"/>
                <c:order val="23"/>
                <c:tx>
                  <c:strRef>
                    <c:extLst xmlns:c15="http://schemas.microsoft.com/office/drawing/2012/chart">
                      <c:ext xmlns:c15="http://schemas.microsoft.com/office/drawing/2012/chart" uri="{02D57815-91ED-43cb-92C2-25804820EDAC}">
                        <c15:formulaRef>
                          <c15:sqref>Sheet1!$B$12</c15:sqref>
                        </c15:formulaRef>
                      </c:ext>
                    </c:extLst>
                    <c:strCache>
                      <c:ptCount val="1"/>
                      <c:pt idx="0">
                        <c:v>STEINEGUL</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Sheet1!$F$12:$AN$12</c15:sqref>
                        </c15:formulaRef>
                      </c:ext>
                    </c:extLst>
                    <c:numCache>
                      <c:formatCode>General</c:formatCode>
                      <c:ptCount val="35"/>
                      <c:pt idx="19" formatCode="0.0">
                        <c:v>115.08</c:v>
                      </c:pt>
                      <c:pt idx="20" formatCode="0.0">
                        <c:v>110.83</c:v>
                      </c:pt>
                      <c:pt idx="21" formatCode="0.0">
                        <c:v>117.33</c:v>
                      </c:pt>
                      <c:pt idx="22" formatCode="0.0">
                        <c:v>114.58</c:v>
                      </c:pt>
                      <c:pt idx="23" formatCode="0.0">
                        <c:v>118.58</c:v>
                      </c:pt>
                      <c:pt idx="24" formatCode="0.0">
                        <c:v>118.17</c:v>
                      </c:pt>
                      <c:pt idx="25" formatCode="0.0">
                        <c:v>120.08</c:v>
                      </c:pt>
                      <c:pt idx="26" formatCode="0.0">
                        <c:v>121.22</c:v>
                      </c:pt>
                      <c:pt idx="27" formatCode="0.0">
                        <c:v>121.5</c:v>
                      </c:pt>
                      <c:pt idx="28" formatCode="0.0">
                        <c:v>116.5</c:v>
                      </c:pt>
                      <c:pt idx="29" formatCode="0.0">
                        <c:v>121</c:v>
                      </c:pt>
                      <c:pt idx="30" formatCode="0.0">
                        <c:v>119</c:v>
                      </c:pt>
                      <c:pt idx="31" formatCode="0.0">
                        <c:v>122</c:v>
                      </c:pt>
                      <c:pt idx="32" formatCode="0.0">
                        <c:v>119.5</c:v>
                      </c:pt>
                      <c:pt idx="33" formatCode="0.0">
                        <c:v>125.5</c:v>
                      </c:pt>
                      <c:pt idx="34" formatCode="0.0">
                        <c:v>122.25</c:v>
                      </c:pt>
                    </c:numCache>
                  </c:numRef>
                </c:val>
                <c:smooth val="0"/>
                <c:extLst xmlns:c15="http://schemas.microsoft.com/office/drawing/2012/chart">
                  <c:ext xmlns:c16="http://schemas.microsoft.com/office/drawing/2014/chart" uri="{C3380CC4-5D6E-409C-BE32-E72D297353CC}">
                    <c16:uniqueId val="{0000001A-BA9F-43A1-AA47-AA5278C3845A}"/>
                  </c:ext>
                </c:extLst>
              </c15:ser>
            </c15:filteredLineSeries>
            <c15:filteredLineSeries>
              <c15:ser>
                <c:idx val="1"/>
                <c:order val="24"/>
                <c:tx>
                  <c:strRef>
                    <c:extLst xmlns:c15="http://schemas.microsoft.com/office/drawing/2012/chart">
                      <c:ext xmlns:c15="http://schemas.microsoft.com/office/drawing/2012/chart" uri="{02D57815-91ED-43cb-92C2-25804820EDAC}">
                        <c15:formulaRef>
                          <c15:sqref>Sheet1!$B$8</c15:sqref>
                        </c15:formulaRef>
                      </c:ext>
                    </c:extLst>
                    <c:strCache>
                      <c:ptCount val="1"/>
                      <c:pt idx="0">
                        <c:v>FAIRBANKS</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Sheet1!$F$4:$AV$4</c15:sqref>
                        </c15:formulaRef>
                      </c:ext>
                    </c:extLst>
                    <c:numCache>
                      <c:formatCode>m/d/yy;@</c:formatCode>
                      <c:ptCount val="43"/>
                      <c:pt idx="0">
                        <c:v>38476</c:v>
                      </c:pt>
                      <c:pt idx="1">
                        <c:v>38657</c:v>
                      </c:pt>
                      <c:pt idx="2">
                        <c:v>38838</c:v>
                      </c:pt>
                      <c:pt idx="3">
                        <c:v>39024</c:v>
                      </c:pt>
                      <c:pt idx="4">
                        <c:v>39206</c:v>
                      </c:pt>
                      <c:pt idx="5">
                        <c:v>39402</c:v>
                      </c:pt>
                      <c:pt idx="6">
                        <c:v>39574</c:v>
                      </c:pt>
                      <c:pt idx="7">
                        <c:v>39769</c:v>
                      </c:pt>
                      <c:pt idx="8">
                        <c:v>39941</c:v>
                      </c:pt>
                      <c:pt idx="9">
                        <c:v>40133</c:v>
                      </c:pt>
                      <c:pt idx="10">
                        <c:v>40302</c:v>
                      </c:pt>
                      <c:pt idx="11">
                        <c:v>40490</c:v>
                      </c:pt>
                      <c:pt idx="12">
                        <c:v>40668</c:v>
                      </c:pt>
                      <c:pt idx="13">
                        <c:v>40850</c:v>
                      </c:pt>
                      <c:pt idx="14">
                        <c:v>41031</c:v>
                      </c:pt>
                      <c:pt idx="15">
                        <c:v>41214</c:v>
                      </c:pt>
                      <c:pt idx="16">
                        <c:v>41397</c:v>
                      </c:pt>
                      <c:pt idx="17">
                        <c:v>41583</c:v>
                      </c:pt>
                      <c:pt idx="18">
                        <c:v>41723</c:v>
                      </c:pt>
                      <c:pt idx="19">
                        <c:v>41933</c:v>
                      </c:pt>
                      <c:pt idx="20">
                        <c:v>42065</c:v>
                      </c:pt>
                      <c:pt idx="21">
                        <c:v>42296</c:v>
                      </c:pt>
                      <c:pt idx="22">
                        <c:v>42432</c:v>
                      </c:pt>
                      <c:pt idx="23">
                        <c:v>42681</c:v>
                      </c:pt>
                      <c:pt idx="24">
                        <c:v>42808</c:v>
                      </c:pt>
                      <c:pt idx="25">
                        <c:v>43038</c:v>
                      </c:pt>
                      <c:pt idx="26">
                        <c:v>43157</c:v>
                      </c:pt>
                      <c:pt idx="27">
                        <c:v>43405</c:v>
                      </c:pt>
                      <c:pt idx="28">
                        <c:v>43542</c:v>
                      </c:pt>
                      <c:pt idx="29">
                        <c:v>43766</c:v>
                      </c:pt>
                      <c:pt idx="30">
                        <c:v>43879</c:v>
                      </c:pt>
                      <c:pt idx="31">
                        <c:v>44133</c:v>
                      </c:pt>
                      <c:pt idx="32">
                        <c:v>44264</c:v>
                      </c:pt>
                      <c:pt idx="33">
                        <c:v>44497</c:v>
                      </c:pt>
                      <c:pt idx="34">
                        <c:v>44620</c:v>
                      </c:pt>
                      <c:pt idx="35">
                        <c:v>44866</c:v>
                      </c:pt>
                      <c:pt idx="36">
                        <c:v>44985</c:v>
                      </c:pt>
                      <c:pt idx="37">
                        <c:v>45244</c:v>
                      </c:pt>
                      <c:pt idx="38">
                        <c:v>45356</c:v>
                      </c:pt>
                      <c:pt idx="39">
                        <c:v>45600</c:v>
                      </c:pt>
                      <c:pt idx="40">
                        <c:v>45720</c:v>
                      </c:pt>
                      <c:pt idx="41">
                        <c:v>45966</c:v>
                      </c:pt>
                      <c:pt idx="42">
                        <c:v>46084</c:v>
                      </c:pt>
                    </c:numCache>
                  </c:numRef>
                </c:cat>
                <c:val>
                  <c:numRef>
                    <c:extLst xmlns:c15="http://schemas.microsoft.com/office/drawing/2012/chart">
                      <c:ext xmlns:c15="http://schemas.microsoft.com/office/drawing/2012/chart" uri="{02D57815-91ED-43cb-92C2-25804820EDAC}">
                        <c15:formulaRef>
                          <c15:sqref>Sheet1!$F$8:$AN$8</c15:sqref>
                        </c15:formulaRef>
                      </c:ext>
                    </c:extLst>
                    <c:numCache>
                      <c:formatCode>General</c:formatCode>
                      <c:ptCount val="35"/>
                      <c:pt idx="32" formatCode="0.0">
                        <c:v>100</c:v>
                      </c:pt>
                      <c:pt idx="33" formatCode="0.0">
                        <c:v>105</c:v>
                      </c:pt>
                      <c:pt idx="34" formatCode="0.0">
                        <c:v>105.25</c:v>
                      </c:pt>
                    </c:numCache>
                  </c:numRef>
                </c:val>
                <c:smooth val="0"/>
                <c:extLst xmlns:c15="http://schemas.microsoft.com/office/drawing/2012/chart">
                  <c:ext xmlns:c16="http://schemas.microsoft.com/office/drawing/2014/chart" uri="{C3380CC4-5D6E-409C-BE32-E72D297353CC}">
                    <c16:uniqueId val="{0000001B-BA9F-43A1-AA47-AA5278C3845A}"/>
                  </c:ext>
                </c:extLst>
              </c15:ser>
            </c15:filteredLineSeries>
          </c:ext>
        </c:extLst>
      </c:lineChart>
      <c:dateAx>
        <c:axId val="451350920"/>
        <c:scaling>
          <c:orientation val="minMax"/>
          <c:min val="38412"/>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b="1"/>
                  <a:t>DATE</a:t>
                </a:r>
              </a:p>
            </c:rich>
          </c:tx>
          <c:layout>
            <c:manualLayout>
              <c:xMode val="edge"/>
              <c:yMode val="edge"/>
              <c:x val="0.40772719816272968"/>
              <c:y val="0.8353633712452608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m/d/yy;@" sourceLinked="0"/>
        <c:majorTickMark val="out"/>
        <c:minorTickMark val="none"/>
        <c:tickLblPos val="high"/>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1351312"/>
        <c:crosses val="autoZero"/>
        <c:auto val="0"/>
        <c:lblOffset val="100"/>
        <c:baseTimeUnit val="months"/>
        <c:majorUnit val="12"/>
        <c:majorTimeUnit val="months"/>
      </c:dateAx>
      <c:valAx>
        <c:axId val="451351312"/>
        <c:scaling>
          <c:orientation val="maxMin"/>
          <c:min val="4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b="1"/>
                  <a:t>DEPTH TO GROUNDWATER</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1350920"/>
        <c:crosses val="autoZero"/>
        <c:crossBetween val="midCat"/>
        <c:majorUnit val="10"/>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1-18T09:36:19.319" idx="7">
    <p:pos x="4846" y="2910"/>
    <p:text>Drops substantially without 2013-15 GW pumping.</p:text>
    <p:extLst>
      <p:ext uri="{C676402C-5697-4E1C-873F-D02D1690AC5C}">
        <p15:threadingInfo xmlns:p15="http://schemas.microsoft.com/office/powerpoint/2012/main" timeZoneBias="480"/>
      </p:ext>
    </p:extLst>
  </p:cm>
  <p:cm authorId="3" dt="2026-07-02T12:25:58.674" idx="3">
    <p:pos x="3453" y="2647"/>
    <p:text>The first year of running through the full month of October was in 2016 so these 10-yr and 5-yr averages are pretty consistent now.</p:text>
    <p:extLst>
      <p:ext uri="{C676402C-5697-4E1C-873F-D02D1690AC5C}">
        <p15:threadingInfo xmlns:p15="http://schemas.microsoft.com/office/powerpoint/2012/main" timeZoneBias="420"/>
      </p:ext>
    </p:extLst>
  </p:cm>
  <p:cm authorId="3" dt="2026-07-07T08:09:58.357" idx="16">
    <p:pos x="4426" y="2145"/>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6-07-06T14:06:16.137" idx="8">
    <p:pos x="7680" y="0"/>
    <p:text>15-yr Avg = 220 TAF; 10-yr Avg = 225 TAF; 5-yr Avg = 240 TAF (more OOD water, started running full month of October in 2016, and doesn't include 2015)</p:text>
    <p:extLst>
      <p:ext uri="{C676402C-5697-4E1C-873F-D02D1690AC5C}">
        <p15:threadingInfo xmlns:p15="http://schemas.microsoft.com/office/powerpoint/2012/main" timeZoneBias="420"/>
      </p:ext>
    </p:extLst>
  </p:cm>
  <p:cm authorId="3" dt="2026-07-06T14:12:09.436" idx="9">
    <p:pos x="10" y="10"/>
    <p:text>Note 2013, 2021 &amp; 2022 are biggest water use years.  On the next slide you'll see why.</p:text>
    <p:extLst>
      <p:ext uri="{C676402C-5697-4E1C-873F-D02D1690AC5C}">
        <p15:threadingInfo xmlns:p15="http://schemas.microsoft.com/office/powerpoint/2012/main" timeZoneBias="420"/>
      </p:ext>
    </p:extLst>
  </p:cm>
  <p:cm authorId="3" dt="2026-07-06T14:18:30.862" idx="12">
    <p:pos x="106" y="106"/>
    <p:text>2014: Level 2 water shortage policy implementation; OID ran GW pumps from the beginning of the year; Increased theft of water penalty</p:text>
    <p:extLst>
      <p:ext uri="{C676402C-5697-4E1C-873F-D02D1690AC5C}">
        <p15:threadingInfo xmlns:p15="http://schemas.microsoft.com/office/powerpoint/2012/main" timeZoneBias="420"/>
      </p:ext>
    </p:extLst>
  </p:cm>
  <p:cm authorId="3" dt="2026-07-06T14:19:49.582" idx="13">
    <p:pos x="202" y="202"/>
    <p:text>2015: Level 3 water shortage policy implementation with max allocation enforcement and farmer-to-farmer transfers</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6-07-06T14:12:54.989" idx="11">
    <p:pos x="10" y="10"/>
    <p:text>Note higher water use in March and April 2013, 2021 and 2022.</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1-18T14:27:02.490" idx="15">
    <p:pos x="1842" y="1034"/>
    <p:text>2012: Trinitas (Pomona Farms Annexation) = 7272 acres</p:text>
    <p:extLst>
      <p:ext uri="{C676402C-5697-4E1C-873F-D02D1690AC5C}">
        <p15:threadingInfo xmlns:p15="http://schemas.microsoft.com/office/powerpoint/2012/main" timeZoneBias="480"/>
      </p:ext>
    </p:extLst>
  </p:cm>
  <p:cm authorId="1" dt="2021-01-18T14:27:41.325" idx="16">
    <p:pos x="2704" y="785"/>
    <p:text>2016: Additional (Tier II) &amp; Fringe Annexations = 2387 acres</p:text>
    <p:extLst>
      <p:ext uri="{C676402C-5697-4E1C-873F-D02D1690AC5C}">
        <p15:threadingInfo xmlns:p15="http://schemas.microsoft.com/office/powerpoint/2012/main" timeZoneBias="480"/>
      </p:ext>
    </p:extLst>
  </p:cm>
  <p:cm authorId="1" dt="2021-01-18T14:28:47.277" idx="17">
    <p:pos x="4743" y="708"/>
    <p:text>Between 2010 and 2020: Excluding annexations, approx. 5000 in-district acres connected that weren't previously.</p:text>
    <p:extLst>
      <p:ext uri="{C676402C-5697-4E1C-873F-D02D1690AC5C}">
        <p15:threadingInfo xmlns:p15="http://schemas.microsoft.com/office/powerpoint/2012/main" timeZoneBias="480"/>
      </p:ext>
    </p:extLst>
  </p:cm>
  <p:cm authorId="1" dt="2021-01-18T17:41:05.628" idx="18">
    <p:pos x="3204" y="1126"/>
    <p:text>In 2017, almonds surpassed pasture as the largest crop type within OID's service area.</p:text>
    <p:extLst>
      <p:ext uri="{C676402C-5697-4E1C-873F-D02D1690AC5C}">
        <p15:threadingInfo xmlns:p15="http://schemas.microsoft.com/office/powerpoint/2012/main" timeZoneBias="480"/>
      </p:ext>
    </p:extLst>
  </p:cm>
  <p:cm authorId="1" dt="2022-04-01T14:54:11.192" idx="20">
    <p:pos x="3805" y="589"/>
    <p:text>5500 acres converted to almonds from rice/oats &amp; corn/pasture between 2017 &amp; 2018</p:text>
    <p:extLst>
      <p:ext uri="{C676402C-5697-4E1C-873F-D02D1690AC5C}">
        <p15:threadingInfo xmlns:p15="http://schemas.microsoft.com/office/powerpoint/2012/main" timeZoneBias="420"/>
      </p:ext>
    </p:extLst>
  </p:cm>
  <p:cm authorId="1" dt="2023-03-06T12:14:16.811" idx="23">
    <p:pos x="5266" y="431"/>
    <p:text>2,500 acres (1500 in 2021, 1000 in 2022) coverted to almonds from rice/oats and corn/pasture</p:text>
    <p:extLst>
      <p:ext uri="{C676402C-5697-4E1C-873F-D02D1690AC5C}">
        <p15:threadingInfo xmlns:p15="http://schemas.microsoft.com/office/powerpoint/2012/main" timeZoneBias="480"/>
      </p:ext>
    </p:extLst>
  </p:cm>
  <p:cm authorId="1" dt="2023-03-06T12:22:35.958" idx="24">
    <p:pos x="6631" y="406"/>
    <p:text>70k Total Acres; 65k Total irrigated; 49% Almonds (34k ac), 27% Pasture (20k ac), 9% oats/corn (6k ac), 7% walnuts (5k ac), 6% other (4k ac)    Notes: Only 120 ac of Rice left; Idle includes fallow and groundwater users</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1-18T14:22:19.267" idx="13">
    <p:pos x="2921" y="1226"/>
    <p:text>OID's allotment in 2015 ended up being around 210k AF, but there were many temperature and ESA issues given the reservior was so low.  Started to ramp down OID pumping in July after an initial preparation for a significant shortage (farmer-to-farmer contracts, drought notices, starting allotment to tier I @ 30" and tier II @ 10", etc.).  We also started mock billing that year.</p:text>
    <p:extLst>
      <p:ext uri="{C676402C-5697-4E1C-873F-D02D1690AC5C}">
        <p15:threadingInfo xmlns:p15="http://schemas.microsoft.com/office/powerpoint/2012/main" timeZoneBias="480"/>
      </p:ext>
    </p:extLst>
  </p:cm>
  <p:cm authorId="1" dt="2021-01-18T14:23:07.714" idx="14">
    <p:pos x="4668" y="2976"/>
    <p:text>Cold water supply helped keep Magnacide applications to a minimum.</p:text>
    <p:extLst>
      <p:ext uri="{C676402C-5697-4E1C-873F-D02D1690AC5C}">
        <p15:threadingInfo xmlns:p15="http://schemas.microsoft.com/office/powerpoint/2012/main" timeZoneBias="480"/>
      </p:ext>
    </p:extLst>
  </p:cm>
  <p:cm authorId="1" dt="2021-01-18T17:53:10.837" idx="19">
    <p:pos x="2416" y="316"/>
    <p:text>OID's allocation was down to 215k AF in 2014.</p:text>
    <p:extLst>
      <p:ext uri="{C676402C-5697-4E1C-873F-D02D1690AC5C}">
        <p15:threadingInfo xmlns:p15="http://schemas.microsoft.com/office/powerpoint/2012/main" timeZoneBias="480"/>
      </p:ext>
    </p:extLst>
  </p:cm>
  <p:cm authorId="2" dt="2022-01-26T10:04:52.877" idx="7">
    <p:pos x="5568" y="2831"/>
    <p:text>DWR projections early in the season had us running DWs out of concern there may be a shortage</p:text>
    <p:extLst>
      <p:ext uri="{C676402C-5697-4E1C-873F-D02D1690AC5C}">
        <p15:threadingInfo xmlns:p15="http://schemas.microsoft.com/office/powerpoint/2012/main" timeZoneBias="480"/>
      </p:ext>
    </p:extLst>
  </p:cm>
  <p:cm authorId="1" dt="2022-04-04T13:20:26.690" idx="22">
    <p:pos x="5993" y="2961"/>
    <p:text>2022 frost protection pumping was over 450 AF in February</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1-18T14:12:27.866" idx="9">
    <p:pos x="2223" y="3805"/>
    <p:text>650 acres were annexed (Fringe &amp; Additional) before 2017.</p:text>
    <p:extLst>
      <p:ext uri="{C676402C-5697-4E1C-873F-D02D1690AC5C}">
        <p15:threadingInfo xmlns:p15="http://schemas.microsoft.com/office/powerpoint/2012/main" timeZoneBias="480"/>
      </p:ext>
    </p:extLst>
  </p:cm>
  <p:cm authorId="1" dt="2021-01-18T14:16:16.051" idx="11">
    <p:pos x="2068" y="2604"/>
    <p:text>A total of 7500 gross acres participated in the 2016 OOD CEQA ND and were eligible to receive water in 2017 and beyond.  Many new OOD turnouts were not connected to the private irrigation infrustructure.</p:text>
    <p:extLst>
      <p:ext uri="{C676402C-5697-4E1C-873F-D02D1690AC5C}">
        <p15:threadingInfo xmlns:p15="http://schemas.microsoft.com/office/powerpoint/2012/main" timeZoneBias="480"/>
      </p:ext>
    </p:extLst>
  </p:cm>
  <p:cm authorId="1" dt="2022-04-01T15:22:14.425" idx="21">
    <p:pos x="4389" y="1950"/>
    <p:text>2021: OOD deliveries dropped off in part because of the early end of UIF/pre-1914 water availability in August (+/-August 26th).</p:text>
    <p:extLst>
      <p:ext uri="{C676402C-5697-4E1C-873F-D02D1690AC5C}">
        <p15:threadingInfo xmlns:p15="http://schemas.microsoft.com/office/powerpoint/2012/main" timeZoneBias="420"/>
      </p:ext>
    </p:extLst>
  </p:cm>
  <p:cm authorId="1" dt="2023-03-06T12:38:24.915" idx="25">
    <p:pos x="4731" y="2464"/>
    <p:text>2022: OOD deliveries dropped off mainly because of the early end of UIF/pre-1914 water availability in June.</p:text>
    <p:extLst>
      <p:ext uri="{C676402C-5697-4E1C-873F-D02D1690AC5C}">
        <p15:threadingInfo xmlns:p15="http://schemas.microsoft.com/office/powerpoint/2012/main" timeZoneBias="480"/>
      </p:ext>
    </p:extLst>
  </p:cm>
  <p:cm authorId="3" dt="2024-04-01T08:28:21.773" idx="1">
    <p:pos x="5165" y="1761"/>
    <p:text>2023: The AF/AC is expected to remain largely unchanged to start the 2024 irrigation season because of new operations on-farm and with OID's system.  However, with a majority of the OOD turnouts now installed and the remainder being installed during the 2024/25 winter, this total irrigated acreage is anticipated to bump up to +/-9200 irrigated acres with another +/-500 OOD fringe parcel acres.</p:text>
    <p:extLst>
      <p:ext uri="{C676402C-5697-4E1C-873F-D02D1690AC5C}">
        <p15:threadingInfo xmlns:p15="http://schemas.microsoft.com/office/powerpoint/2012/main" timeZoneBias="420"/>
      </p:ext>
    </p:extLst>
  </p:cm>
  <p:cm authorId="3" dt="2026-07-06T15:30:04.331" idx="14">
    <p:pos x="1133" y="3798"/>
    <p:text>Prior to 2014, volumetric billing was optional for out of district water deliveries.  As such, out of district volumetric deliveries were not tracked in all cases.</p:text>
    <p:extLst>
      <p:ext uri="{C676402C-5697-4E1C-873F-D02D1690AC5C}">
        <p15:threadingInfo xmlns:p15="http://schemas.microsoft.com/office/powerpoint/2012/main" timeZoneBias="420"/>
      </p:ext>
    </p:extLst>
  </p:cm>
  <p:cm authorId="3" dt="2026-07-06T15:45:51.548" idx="15">
    <p:pos x="6511" y="308"/>
    <p:text>All OOD turnouts are now installed.  This is expected to increase to 12,500 in 2026.  Of note, the acreages listed are total acreage and the 1.5 AF/Ac minimum purchase only applies to irrigated acreage.</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3" dt="2026-07-02T13:12:48.782" idx="5">
    <p:pos x="6977" y="175"/>
    <p:text>May consider adding a map with dots denoting locations in the OID service area</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0.78431</cdr:x>
      <cdr:y>0.09625</cdr:y>
    </cdr:from>
    <cdr:to>
      <cdr:x>0.87338</cdr:x>
      <cdr:y>0.14562</cdr:y>
    </cdr:to>
    <cdr:sp macro="" textlink="">
      <cdr:nvSpPr>
        <cdr:cNvPr id="2" name="TextBox 7">
          <a:extLst xmlns:a="http://schemas.openxmlformats.org/drawingml/2006/main">
            <a:ext uri="{FF2B5EF4-FFF2-40B4-BE49-F238E27FC236}">
              <a16:creationId xmlns:a16="http://schemas.microsoft.com/office/drawing/2014/main" id="{A5663B49-6A8C-3C2C-24DF-FA151F3BFC25}"/>
            </a:ext>
          </a:extLst>
        </cdr:cNvPr>
        <cdr:cNvSpPr txBox="1"/>
      </cdr:nvSpPr>
      <cdr:spPr>
        <a:xfrm xmlns:a="http://schemas.openxmlformats.org/drawingml/2006/main">
          <a:off x="9562361" y="660104"/>
          <a:ext cx="1085849"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rgbClr val="FF0000"/>
              </a:solidFill>
            </a:rPr>
            <a:t>1.3 AF/Ac</a:t>
          </a:r>
        </a:p>
      </cdr:txBody>
    </cdr:sp>
  </cdr:relSizeAnchor>
</c:userShapes>
</file>

<file path=ppt/drawings/drawing2.xml><?xml version="1.0" encoding="utf-8"?>
<c:userShapes xmlns:c="http://schemas.openxmlformats.org/drawingml/2006/chart">
  <cdr:relSizeAnchor xmlns:cdr="http://schemas.openxmlformats.org/drawingml/2006/chartDrawing">
    <cdr:from>
      <cdr:x>0.89538</cdr:x>
      <cdr:y>0.02183</cdr:y>
    </cdr:from>
    <cdr:to>
      <cdr:x>0.98605</cdr:x>
      <cdr:y>0.14475</cdr:y>
    </cdr:to>
    <cdr:sp macro="" textlink="">
      <cdr:nvSpPr>
        <cdr:cNvPr id="4" name="TextBox 1"/>
        <cdr:cNvSpPr txBox="1"/>
      </cdr:nvSpPr>
      <cdr:spPr>
        <a:xfrm xmlns:a="http://schemas.openxmlformats.org/drawingml/2006/main">
          <a:off x="9798103" y="138093"/>
          <a:ext cx="992198" cy="7775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400" b="1"/>
        </a:p>
      </cdr:txBody>
    </cdr:sp>
  </cdr:relSizeAnchor>
</c:userShapes>
</file>

<file path=ppt/drawings/drawing3.xml><?xml version="1.0" encoding="utf-8"?>
<c:userShapes xmlns:c="http://schemas.openxmlformats.org/drawingml/2006/chart">
  <cdr:relSizeAnchor xmlns:cdr="http://schemas.openxmlformats.org/drawingml/2006/chartDrawing">
    <cdr:from>
      <cdr:x>0.89538</cdr:x>
      <cdr:y>0.02183</cdr:y>
    </cdr:from>
    <cdr:to>
      <cdr:x>0.98605</cdr:x>
      <cdr:y>0.14475</cdr:y>
    </cdr:to>
    <cdr:sp macro="" textlink="">
      <cdr:nvSpPr>
        <cdr:cNvPr id="4" name="TextBox 1"/>
        <cdr:cNvSpPr txBox="1"/>
      </cdr:nvSpPr>
      <cdr:spPr>
        <a:xfrm xmlns:a="http://schemas.openxmlformats.org/drawingml/2006/main">
          <a:off x="9798103" y="138093"/>
          <a:ext cx="992198" cy="7775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400" b="1"/>
        </a:p>
      </cdr:txBody>
    </cdr:sp>
  </cdr:relSizeAnchor>
</c:userShapes>
</file>

<file path=ppt/drawings/drawing4.xml><?xml version="1.0" encoding="utf-8"?>
<c:userShapes xmlns:c="http://schemas.openxmlformats.org/drawingml/2006/chart">
  <cdr:relSizeAnchor xmlns:cdr="http://schemas.openxmlformats.org/drawingml/2006/chartDrawing">
    <cdr:from>
      <cdr:x>0.89538</cdr:x>
      <cdr:y>0.02183</cdr:y>
    </cdr:from>
    <cdr:to>
      <cdr:x>0.98605</cdr:x>
      <cdr:y>0.14475</cdr:y>
    </cdr:to>
    <cdr:sp macro="" textlink="">
      <cdr:nvSpPr>
        <cdr:cNvPr id="4" name="TextBox 1"/>
        <cdr:cNvSpPr txBox="1"/>
      </cdr:nvSpPr>
      <cdr:spPr>
        <a:xfrm xmlns:a="http://schemas.openxmlformats.org/drawingml/2006/main">
          <a:off x="9798103" y="138093"/>
          <a:ext cx="992198" cy="7775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400" b="1"/>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1"/>
          </a:xfrm>
          <a:prstGeom prst="rect">
            <a:avLst/>
          </a:prstGeom>
        </p:spPr>
        <p:txBody>
          <a:bodyPr vert="horz" lIns="93288" tIns="46644" rIns="93288" bIns="46644" rtlCol="0"/>
          <a:lstStyle>
            <a:lvl1pPr algn="l">
              <a:defRPr sz="1200"/>
            </a:lvl1pPr>
          </a:lstStyle>
          <a:p>
            <a:endParaRPr lang="en-US"/>
          </a:p>
        </p:txBody>
      </p:sp>
      <p:sp>
        <p:nvSpPr>
          <p:cNvPr id="3" name="Date Placeholder 2"/>
          <p:cNvSpPr>
            <a:spLocks noGrp="1"/>
          </p:cNvSpPr>
          <p:nvPr>
            <p:ph type="dt" sz="quarter" idx="1"/>
          </p:nvPr>
        </p:nvSpPr>
        <p:spPr>
          <a:xfrm>
            <a:off x="3978134" y="1"/>
            <a:ext cx="3043343" cy="467071"/>
          </a:xfrm>
          <a:prstGeom prst="rect">
            <a:avLst/>
          </a:prstGeom>
        </p:spPr>
        <p:txBody>
          <a:bodyPr vert="horz" lIns="93288" tIns="46644" rIns="93288" bIns="46644" rtlCol="0"/>
          <a:lstStyle>
            <a:lvl1pPr algn="r">
              <a:defRPr sz="1200"/>
            </a:lvl1pPr>
          </a:lstStyle>
          <a:p>
            <a:fld id="{23E1B27A-479B-4222-97F4-93AA83D2BF93}" type="datetimeFigureOut">
              <a:rPr lang="en-US" smtClean="0"/>
              <a:t>7/6/2026</a:t>
            </a:fld>
            <a:endParaRPr lang="en-US"/>
          </a:p>
        </p:txBody>
      </p:sp>
      <p:sp>
        <p:nvSpPr>
          <p:cNvPr id="4" name="Footer Placeholder 3"/>
          <p:cNvSpPr>
            <a:spLocks noGrp="1"/>
          </p:cNvSpPr>
          <p:nvPr>
            <p:ph type="ftr" sz="quarter" idx="2"/>
          </p:nvPr>
        </p:nvSpPr>
        <p:spPr>
          <a:xfrm>
            <a:off x="1" y="8842032"/>
            <a:ext cx="3043343" cy="467070"/>
          </a:xfrm>
          <a:prstGeom prst="rect">
            <a:avLst/>
          </a:prstGeom>
        </p:spPr>
        <p:txBody>
          <a:bodyPr vert="horz" lIns="93288" tIns="46644" rIns="93288"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8134" y="8842032"/>
            <a:ext cx="3043343" cy="467070"/>
          </a:xfrm>
          <a:prstGeom prst="rect">
            <a:avLst/>
          </a:prstGeom>
        </p:spPr>
        <p:txBody>
          <a:bodyPr vert="horz" lIns="93288" tIns="46644" rIns="93288" bIns="46644" rtlCol="0" anchor="b"/>
          <a:lstStyle>
            <a:lvl1pPr algn="r">
              <a:defRPr sz="1200"/>
            </a:lvl1pPr>
          </a:lstStyle>
          <a:p>
            <a:fld id="{7059BE10-5FF2-4553-9D2C-1C087BC0F806}" type="slidenum">
              <a:rPr lang="en-US" smtClean="0"/>
              <a:t>‹#›</a:t>
            </a:fld>
            <a:endParaRPr lang="en-US"/>
          </a:p>
        </p:txBody>
      </p:sp>
    </p:spTree>
    <p:extLst>
      <p:ext uri="{BB962C8B-B14F-4D97-AF65-F5344CB8AC3E}">
        <p14:creationId xmlns:p14="http://schemas.microsoft.com/office/powerpoint/2010/main" val="39732942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43980" cy="467362"/>
          </a:xfrm>
          <a:prstGeom prst="rect">
            <a:avLst/>
          </a:prstGeom>
        </p:spPr>
        <p:txBody>
          <a:bodyPr vert="horz" lIns="91562" tIns="45781" rIns="91562" bIns="45781" rtlCol="0"/>
          <a:lstStyle>
            <a:lvl1pPr algn="l">
              <a:defRPr sz="1200"/>
            </a:lvl1pPr>
          </a:lstStyle>
          <a:p>
            <a:endParaRPr lang="en-US"/>
          </a:p>
        </p:txBody>
      </p:sp>
      <p:sp>
        <p:nvSpPr>
          <p:cNvPr id="3" name="Date Placeholder 2"/>
          <p:cNvSpPr>
            <a:spLocks noGrp="1"/>
          </p:cNvSpPr>
          <p:nvPr>
            <p:ph type="dt" idx="1"/>
          </p:nvPr>
        </p:nvSpPr>
        <p:spPr>
          <a:xfrm>
            <a:off x="3977533" y="3"/>
            <a:ext cx="3043980" cy="467362"/>
          </a:xfrm>
          <a:prstGeom prst="rect">
            <a:avLst/>
          </a:prstGeom>
        </p:spPr>
        <p:txBody>
          <a:bodyPr vert="horz" lIns="91562" tIns="45781" rIns="91562" bIns="45781" rtlCol="0"/>
          <a:lstStyle>
            <a:lvl1pPr algn="r">
              <a:defRPr sz="1200"/>
            </a:lvl1pPr>
          </a:lstStyle>
          <a:p>
            <a:fld id="{6D4D5CBF-D500-4586-A909-AF7F1E46D47F}" type="datetimeFigureOut">
              <a:rPr lang="en-US" smtClean="0"/>
              <a:t>7/6/2026</a:t>
            </a:fld>
            <a:endParaRPr lang="en-US"/>
          </a:p>
        </p:txBody>
      </p:sp>
      <p:sp>
        <p:nvSpPr>
          <p:cNvPr id="4" name="Slide Image Placeholder 3"/>
          <p:cNvSpPr>
            <a:spLocks noGrp="1" noRot="1" noChangeAspect="1"/>
          </p:cNvSpPr>
          <p:nvPr>
            <p:ph type="sldImg" idx="2"/>
          </p:nvPr>
        </p:nvSpPr>
        <p:spPr>
          <a:xfrm>
            <a:off x="720725" y="1163638"/>
            <a:ext cx="5581650" cy="3140075"/>
          </a:xfrm>
          <a:prstGeom prst="rect">
            <a:avLst/>
          </a:prstGeom>
          <a:noFill/>
          <a:ln w="12700">
            <a:solidFill>
              <a:prstClr val="black"/>
            </a:solidFill>
          </a:ln>
        </p:spPr>
        <p:txBody>
          <a:bodyPr vert="horz" lIns="91562" tIns="45781" rIns="91562" bIns="45781" rtlCol="0" anchor="ctr"/>
          <a:lstStyle/>
          <a:p>
            <a:endParaRPr lang="en-US"/>
          </a:p>
        </p:txBody>
      </p:sp>
      <p:sp>
        <p:nvSpPr>
          <p:cNvPr id="5" name="Notes Placeholder 4"/>
          <p:cNvSpPr>
            <a:spLocks noGrp="1"/>
          </p:cNvSpPr>
          <p:nvPr>
            <p:ph type="body" sz="quarter" idx="3"/>
          </p:nvPr>
        </p:nvSpPr>
        <p:spPr>
          <a:xfrm>
            <a:off x="702949" y="4479687"/>
            <a:ext cx="5617208" cy="3665776"/>
          </a:xfrm>
          <a:prstGeom prst="rect">
            <a:avLst/>
          </a:prstGeom>
        </p:spPr>
        <p:txBody>
          <a:bodyPr vert="horz" lIns="91562" tIns="45781" rIns="91562" bIns="457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1739"/>
            <a:ext cx="3043980" cy="467362"/>
          </a:xfrm>
          <a:prstGeom prst="rect">
            <a:avLst/>
          </a:prstGeom>
        </p:spPr>
        <p:txBody>
          <a:bodyPr vert="horz" lIns="91562" tIns="45781" rIns="91562" bIns="45781" rtlCol="0" anchor="b"/>
          <a:lstStyle>
            <a:lvl1pPr algn="l">
              <a:defRPr sz="1200"/>
            </a:lvl1pPr>
          </a:lstStyle>
          <a:p>
            <a:endParaRPr lang="en-US"/>
          </a:p>
        </p:txBody>
      </p:sp>
      <p:sp>
        <p:nvSpPr>
          <p:cNvPr id="7" name="Slide Number Placeholder 6"/>
          <p:cNvSpPr>
            <a:spLocks noGrp="1"/>
          </p:cNvSpPr>
          <p:nvPr>
            <p:ph type="sldNum" sz="quarter" idx="5"/>
          </p:nvPr>
        </p:nvSpPr>
        <p:spPr>
          <a:xfrm>
            <a:off x="3977533" y="8841739"/>
            <a:ext cx="3043980" cy="467362"/>
          </a:xfrm>
          <a:prstGeom prst="rect">
            <a:avLst/>
          </a:prstGeom>
        </p:spPr>
        <p:txBody>
          <a:bodyPr vert="horz" lIns="91562" tIns="45781" rIns="91562" bIns="45781" rtlCol="0" anchor="b"/>
          <a:lstStyle>
            <a:lvl1pPr algn="r">
              <a:defRPr sz="1200"/>
            </a:lvl1pPr>
          </a:lstStyle>
          <a:p>
            <a:fld id="{35BAC164-549E-490E-9189-9EF03C16A62F}" type="slidenum">
              <a:rPr lang="en-US" smtClean="0"/>
              <a:t>‹#›</a:t>
            </a:fld>
            <a:endParaRPr lang="en-US"/>
          </a:p>
        </p:txBody>
      </p:sp>
    </p:spTree>
    <p:extLst>
      <p:ext uri="{BB962C8B-B14F-4D97-AF65-F5344CB8AC3E}">
        <p14:creationId xmlns:p14="http://schemas.microsoft.com/office/powerpoint/2010/main" val="5674714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AC164-549E-490E-9189-9EF03C16A62F}" type="slidenum">
              <a:rPr lang="en-US" smtClean="0"/>
              <a:t>1</a:t>
            </a:fld>
            <a:endParaRPr lang="en-US"/>
          </a:p>
        </p:txBody>
      </p:sp>
    </p:spTree>
    <p:extLst>
      <p:ext uri="{BB962C8B-B14F-4D97-AF65-F5344CB8AC3E}">
        <p14:creationId xmlns:p14="http://schemas.microsoft.com/office/powerpoint/2010/main" val="2892352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AC164-549E-490E-9189-9EF03C16A62F}" type="slidenum">
              <a:rPr lang="en-US" smtClean="0"/>
              <a:t>10</a:t>
            </a:fld>
            <a:endParaRPr lang="en-US"/>
          </a:p>
        </p:txBody>
      </p:sp>
    </p:spTree>
    <p:extLst>
      <p:ext uri="{BB962C8B-B14F-4D97-AF65-F5344CB8AC3E}">
        <p14:creationId xmlns:p14="http://schemas.microsoft.com/office/powerpoint/2010/main" val="1802078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AC164-549E-490E-9189-9EF03C16A62F}" type="slidenum">
              <a:rPr lang="en-US" smtClean="0"/>
              <a:t>11</a:t>
            </a:fld>
            <a:endParaRPr lang="en-US"/>
          </a:p>
        </p:txBody>
      </p:sp>
    </p:spTree>
    <p:extLst>
      <p:ext uri="{BB962C8B-B14F-4D97-AF65-F5344CB8AC3E}">
        <p14:creationId xmlns:p14="http://schemas.microsoft.com/office/powerpoint/2010/main" val="1460612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AC164-549E-490E-9189-9EF03C16A62F}" type="slidenum">
              <a:rPr lang="en-US" smtClean="0"/>
              <a:t>16</a:t>
            </a:fld>
            <a:endParaRPr lang="en-US"/>
          </a:p>
        </p:txBody>
      </p:sp>
    </p:spTree>
    <p:extLst>
      <p:ext uri="{BB962C8B-B14F-4D97-AF65-F5344CB8AC3E}">
        <p14:creationId xmlns:p14="http://schemas.microsoft.com/office/powerpoint/2010/main" val="286193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AC164-549E-490E-9189-9EF03C16A62F}" type="slidenum">
              <a:rPr lang="en-US" smtClean="0"/>
              <a:t>2</a:t>
            </a:fld>
            <a:endParaRPr lang="en-US"/>
          </a:p>
        </p:txBody>
      </p:sp>
    </p:spTree>
    <p:extLst>
      <p:ext uri="{BB962C8B-B14F-4D97-AF65-F5344CB8AC3E}">
        <p14:creationId xmlns:p14="http://schemas.microsoft.com/office/powerpoint/2010/main" val="1486153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AC164-549E-490E-9189-9EF03C16A62F}" type="slidenum">
              <a:rPr lang="en-US" smtClean="0"/>
              <a:t>3</a:t>
            </a:fld>
            <a:endParaRPr lang="en-US"/>
          </a:p>
        </p:txBody>
      </p:sp>
    </p:spTree>
    <p:extLst>
      <p:ext uri="{BB962C8B-B14F-4D97-AF65-F5344CB8AC3E}">
        <p14:creationId xmlns:p14="http://schemas.microsoft.com/office/powerpoint/2010/main" val="2636821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AC164-549E-490E-9189-9EF03C16A62F}" type="slidenum">
              <a:rPr lang="en-US" smtClean="0"/>
              <a:t>4</a:t>
            </a:fld>
            <a:endParaRPr lang="en-US"/>
          </a:p>
        </p:txBody>
      </p:sp>
    </p:spTree>
    <p:extLst>
      <p:ext uri="{BB962C8B-B14F-4D97-AF65-F5344CB8AC3E}">
        <p14:creationId xmlns:p14="http://schemas.microsoft.com/office/powerpoint/2010/main" val="1656901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AC164-549E-490E-9189-9EF03C16A62F}" type="slidenum">
              <a:rPr lang="en-US" smtClean="0"/>
              <a:t>5</a:t>
            </a:fld>
            <a:endParaRPr lang="en-US"/>
          </a:p>
        </p:txBody>
      </p:sp>
    </p:spTree>
    <p:extLst>
      <p:ext uri="{BB962C8B-B14F-4D97-AF65-F5344CB8AC3E}">
        <p14:creationId xmlns:p14="http://schemas.microsoft.com/office/powerpoint/2010/main" val="1398818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AC164-549E-490E-9189-9EF03C16A62F}" type="slidenum">
              <a:rPr lang="en-US" smtClean="0"/>
              <a:t>6</a:t>
            </a:fld>
            <a:endParaRPr lang="en-US"/>
          </a:p>
        </p:txBody>
      </p:sp>
    </p:spTree>
    <p:extLst>
      <p:ext uri="{BB962C8B-B14F-4D97-AF65-F5344CB8AC3E}">
        <p14:creationId xmlns:p14="http://schemas.microsoft.com/office/powerpoint/2010/main" val="2853041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AC164-549E-490E-9189-9EF03C16A62F}" type="slidenum">
              <a:rPr lang="en-US" smtClean="0"/>
              <a:t>7</a:t>
            </a:fld>
            <a:endParaRPr lang="en-US"/>
          </a:p>
        </p:txBody>
      </p:sp>
    </p:spTree>
    <p:extLst>
      <p:ext uri="{BB962C8B-B14F-4D97-AF65-F5344CB8AC3E}">
        <p14:creationId xmlns:p14="http://schemas.microsoft.com/office/powerpoint/2010/main" val="2078069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AC164-549E-490E-9189-9EF03C16A62F}" type="slidenum">
              <a:rPr lang="en-US" smtClean="0"/>
              <a:t>8</a:t>
            </a:fld>
            <a:endParaRPr lang="en-US"/>
          </a:p>
        </p:txBody>
      </p:sp>
    </p:spTree>
    <p:extLst>
      <p:ext uri="{BB962C8B-B14F-4D97-AF65-F5344CB8AC3E}">
        <p14:creationId xmlns:p14="http://schemas.microsoft.com/office/powerpoint/2010/main" val="2599033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AC164-549E-490E-9189-9EF03C16A62F}" type="slidenum">
              <a:rPr lang="en-US" smtClean="0"/>
              <a:t>9</a:t>
            </a:fld>
            <a:endParaRPr lang="en-US"/>
          </a:p>
        </p:txBody>
      </p:sp>
    </p:spTree>
    <p:extLst>
      <p:ext uri="{BB962C8B-B14F-4D97-AF65-F5344CB8AC3E}">
        <p14:creationId xmlns:p14="http://schemas.microsoft.com/office/powerpoint/2010/main" val="3138044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15A7A5-59EF-449F-B9A9-F353F810F011}" type="datetime1">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0ABA7-F205-4EBA-B68B-5C60C1A01879}" type="slidenum">
              <a:rPr lang="en-US" smtClean="0"/>
              <a:t>‹#›</a:t>
            </a:fld>
            <a:endParaRPr lang="en-US"/>
          </a:p>
        </p:txBody>
      </p:sp>
    </p:spTree>
    <p:extLst>
      <p:ext uri="{BB962C8B-B14F-4D97-AF65-F5344CB8AC3E}">
        <p14:creationId xmlns:p14="http://schemas.microsoft.com/office/powerpoint/2010/main" val="3196452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9FA8FA-7A45-4993-B862-D50D9CE4CC84}" type="datetime1">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0ABA7-F205-4EBA-B68B-5C60C1A01879}" type="slidenum">
              <a:rPr lang="en-US" smtClean="0"/>
              <a:t>‹#›</a:t>
            </a:fld>
            <a:endParaRPr lang="en-US"/>
          </a:p>
        </p:txBody>
      </p:sp>
    </p:spTree>
    <p:extLst>
      <p:ext uri="{BB962C8B-B14F-4D97-AF65-F5344CB8AC3E}">
        <p14:creationId xmlns:p14="http://schemas.microsoft.com/office/powerpoint/2010/main" val="24996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36A5B2-0B22-4FD3-9969-25351E247F1E}" type="datetime1">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0ABA7-F205-4EBA-B68B-5C60C1A01879}" type="slidenum">
              <a:rPr lang="en-US" smtClean="0"/>
              <a:t>‹#›</a:t>
            </a:fld>
            <a:endParaRPr lang="en-US"/>
          </a:p>
        </p:txBody>
      </p:sp>
    </p:spTree>
    <p:extLst>
      <p:ext uri="{BB962C8B-B14F-4D97-AF65-F5344CB8AC3E}">
        <p14:creationId xmlns:p14="http://schemas.microsoft.com/office/powerpoint/2010/main" val="67193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66EBBD-D0E7-451C-AE60-28A4FB7A29F0}" type="datetime1">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0ABA7-F205-4EBA-B68B-5C60C1A01879}" type="slidenum">
              <a:rPr lang="en-US" smtClean="0"/>
              <a:t>‹#›</a:t>
            </a:fld>
            <a:endParaRPr lang="en-US"/>
          </a:p>
        </p:txBody>
      </p:sp>
    </p:spTree>
    <p:extLst>
      <p:ext uri="{BB962C8B-B14F-4D97-AF65-F5344CB8AC3E}">
        <p14:creationId xmlns:p14="http://schemas.microsoft.com/office/powerpoint/2010/main" val="3723596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E047F1-73A6-4752-B041-AC5CCC380728}" type="datetime1">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0ABA7-F205-4EBA-B68B-5C60C1A01879}" type="slidenum">
              <a:rPr lang="en-US" smtClean="0"/>
              <a:t>‹#›</a:t>
            </a:fld>
            <a:endParaRPr lang="en-US"/>
          </a:p>
        </p:txBody>
      </p:sp>
    </p:spTree>
    <p:extLst>
      <p:ext uri="{BB962C8B-B14F-4D97-AF65-F5344CB8AC3E}">
        <p14:creationId xmlns:p14="http://schemas.microsoft.com/office/powerpoint/2010/main" val="66825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916763-5549-43C8-902B-33BAEFFEA187}" type="datetime1">
              <a:rPr lang="en-US" smtClean="0"/>
              <a:t>7/6/2026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0ABA7-F205-4EBA-B68B-5C60C1A01879}" type="slidenum">
              <a:rPr lang="en-US" smtClean="0"/>
              <a:t>‹#›</a:t>
            </a:fld>
            <a:endParaRPr lang="en-US"/>
          </a:p>
        </p:txBody>
      </p:sp>
    </p:spTree>
    <p:extLst>
      <p:ext uri="{BB962C8B-B14F-4D97-AF65-F5344CB8AC3E}">
        <p14:creationId xmlns:p14="http://schemas.microsoft.com/office/powerpoint/2010/main" val="1628895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E5DA3C-3621-4156-B12B-D2C9116FD087}" type="datetime1">
              <a:rPr lang="en-US" smtClean="0"/>
              <a:t>7/6/2026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60ABA7-F205-4EBA-B68B-5C60C1A01879}" type="slidenum">
              <a:rPr lang="en-US" smtClean="0"/>
              <a:t>‹#›</a:t>
            </a:fld>
            <a:endParaRPr lang="en-US"/>
          </a:p>
        </p:txBody>
      </p:sp>
    </p:spTree>
    <p:extLst>
      <p:ext uri="{BB962C8B-B14F-4D97-AF65-F5344CB8AC3E}">
        <p14:creationId xmlns:p14="http://schemas.microsoft.com/office/powerpoint/2010/main" val="298083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33D794-BA5C-449A-9271-716A2E6CC31F}" type="datetime1">
              <a:rPr lang="en-US" smtClean="0"/>
              <a:t>7/6/2026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60ABA7-F205-4EBA-B68B-5C60C1A01879}" type="slidenum">
              <a:rPr lang="en-US" smtClean="0"/>
              <a:t>‹#›</a:t>
            </a:fld>
            <a:endParaRPr lang="en-US"/>
          </a:p>
        </p:txBody>
      </p:sp>
    </p:spTree>
    <p:extLst>
      <p:ext uri="{BB962C8B-B14F-4D97-AF65-F5344CB8AC3E}">
        <p14:creationId xmlns:p14="http://schemas.microsoft.com/office/powerpoint/2010/main" val="86531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282B2-376F-4D1D-B86C-4671F1C68835}" type="datetime1">
              <a:rPr lang="en-US" smtClean="0"/>
              <a:t>7/6/2026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60ABA7-F205-4EBA-B68B-5C60C1A01879}" type="slidenum">
              <a:rPr lang="en-US" smtClean="0"/>
              <a:t>‹#›</a:t>
            </a:fld>
            <a:endParaRPr lang="en-US"/>
          </a:p>
        </p:txBody>
      </p:sp>
    </p:spTree>
    <p:extLst>
      <p:ext uri="{BB962C8B-B14F-4D97-AF65-F5344CB8AC3E}">
        <p14:creationId xmlns:p14="http://schemas.microsoft.com/office/powerpoint/2010/main" val="425930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1D4B89-CB43-4586-A29B-4A7746D6840C}" type="datetime1">
              <a:rPr lang="en-US" smtClean="0"/>
              <a:t>7/6/2026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0ABA7-F205-4EBA-B68B-5C60C1A01879}" type="slidenum">
              <a:rPr lang="en-US" smtClean="0"/>
              <a:t>‹#›</a:t>
            </a:fld>
            <a:endParaRPr lang="en-US"/>
          </a:p>
        </p:txBody>
      </p:sp>
    </p:spTree>
    <p:extLst>
      <p:ext uri="{BB962C8B-B14F-4D97-AF65-F5344CB8AC3E}">
        <p14:creationId xmlns:p14="http://schemas.microsoft.com/office/powerpoint/2010/main" val="309828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BDD186-49CE-4BB3-830F-E73EB866327D}" type="datetime1">
              <a:rPr lang="en-US" smtClean="0"/>
              <a:t>7/6/2026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0ABA7-F205-4EBA-B68B-5C60C1A01879}" type="slidenum">
              <a:rPr lang="en-US" smtClean="0"/>
              <a:t>‹#›</a:t>
            </a:fld>
            <a:endParaRPr lang="en-US"/>
          </a:p>
        </p:txBody>
      </p:sp>
    </p:spTree>
    <p:extLst>
      <p:ext uri="{BB962C8B-B14F-4D97-AF65-F5344CB8AC3E}">
        <p14:creationId xmlns:p14="http://schemas.microsoft.com/office/powerpoint/2010/main" val="1233927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54F16-C047-4179-8EA5-C175F3F6362B}" type="datetime1">
              <a:rPr lang="en-US" smtClean="0"/>
              <a:t>7/6/2026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0ABA7-F205-4EBA-B68B-5C60C1A01879}" type="slidenum">
              <a:rPr lang="en-US" smtClean="0"/>
              <a:t>‹#›</a:t>
            </a:fld>
            <a:endParaRPr lang="en-US"/>
          </a:p>
        </p:txBody>
      </p:sp>
    </p:spTree>
    <p:extLst>
      <p:ext uri="{BB962C8B-B14F-4D97-AF65-F5344CB8AC3E}">
        <p14:creationId xmlns:p14="http://schemas.microsoft.com/office/powerpoint/2010/main" val="379472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90773"/>
            <a:ext cx="12192000" cy="2387600"/>
          </a:xfrm>
        </p:spPr>
        <p:txBody>
          <a:bodyPr>
            <a:normAutofit/>
          </a:bodyPr>
          <a:lstStyle/>
          <a:p>
            <a:r>
              <a:rPr lang="en-US" b="1" dirty="0"/>
              <a:t>District Surface Water Use, Deep Well Production and SGMA Update</a:t>
            </a:r>
          </a:p>
        </p:txBody>
      </p:sp>
      <p:sp>
        <p:nvSpPr>
          <p:cNvPr id="3" name="Subtitle 2"/>
          <p:cNvSpPr>
            <a:spLocks noGrp="1"/>
          </p:cNvSpPr>
          <p:nvPr>
            <p:ph type="subTitle" idx="1"/>
          </p:nvPr>
        </p:nvSpPr>
        <p:spPr>
          <a:xfrm>
            <a:off x="1524000" y="3602037"/>
            <a:ext cx="9144000" cy="2559865"/>
          </a:xfrm>
        </p:spPr>
        <p:txBody>
          <a:bodyPr>
            <a:normAutofit/>
          </a:bodyPr>
          <a:lstStyle/>
          <a:p>
            <a:endParaRPr lang="en-US" dirty="0"/>
          </a:p>
          <a:p>
            <a:endParaRPr lang="en-US" dirty="0"/>
          </a:p>
          <a:p>
            <a:endParaRPr lang="en-US" dirty="0"/>
          </a:p>
          <a:p>
            <a:pPr>
              <a:spcBef>
                <a:spcPts val="0"/>
              </a:spcBef>
            </a:pPr>
            <a:r>
              <a:rPr lang="en-US" sz="2000" dirty="0"/>
              <a:t>Eric Thorburn, P.E.</a:t>
            </a:r>
          </a:p>
          <a:p>
            <a:pPr>
              <a:spcBef>
                <a:spcPts val="0"/>
              </a:spcBef>
            </a:pPr>
            <a:r>
              <a:rPr lang="en-US" sz="2000" dirty="0"/>
              <a:t>District Engineer/ Water Resources Manager</a:t>
            </a:r>
          </a:p>
          <a:p>
            <a:pPr>
              <a:spcBef>
                <a:spcPts val="0"/>
              </a:spcBef>
            </a:pPr>
            <a:r>
              <a:rPr lang="en-US" sz="2000" dirty="0"/>
              <a:t>July 7, 2026</a:t>
            </a:r>
          </a:p>
          <a:p>
            <a:endParaRPr lang="en-US" dirty="0"/>
          </a:p>
        </p:txBody>
      </p:sp>
      <p:sp>
        <p:nvSpPr>
          <p:cNvPr id="6" name="Slide Number Placeholder 5"/>
          <p:cNvSpPr>
            <a:spLocks noGrp="1"/>
          </p:cNvSpPr>
          <p:nvPr>
            <p:ph type="sldNum" sz="quarter" idx="12"/>
          </p:nvPr>
        </p:nvSpPr>
        <p:spPr/>
        <p:txBody>
          <a:bodyPr/>
          <a:lstStyle/>
          <a:p>
            <a:fld id="{E060ABA7-F205-4EBA-B68B-5C60C1A01879}" type="slidenum">
              <a:rPr lang="en-US" smtClean="0"/>
              <a:t>1</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2419" y="305822"/>
            <a:ext cx="1867161" cy="1905266"/>
          </a:xfrm>
          <a:prstGeom prst="rect">
            <a:avLst/>
          </a:prstGeom>
        </p:spPr>
      </p:pic>
    </p:spTree>
    <p:extLst>
      <p:ext uri="{BB962C8B-B14F-4D97-AF65-F5344CB8AC3E}">
        <p14:creationId xmlns:p14="http://schemas.microsoft.com/office/powerpoint/2010/main" val="26390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421720074"/>
              </p:ext>
            </p:extLst>
          </p:nvPr>
        </p:nvGraphicFramePr>
        <p:xfrm>
          <a:off x="0" y="1"/>
          <a:ext cx="12192000" cy="685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p:cNvCxnSpPr>
            <a:cxnSpLocks/>
            <a:stCxn id="14" idx="1"/>
          </p:cNvCxnSpPr>
          <p:nvPr/>
        </p:nvCxnSpPr>
        <p:spPr>
          <a:xfrm flipH="1" flipV="1">
            <a:off x="8936182" y="4948433"/>
            <a:ext cx="365835" cy="5207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57"/>
          <p:cNvSpPr txBox="1"/>
          <p:nvPr/>
        </p:nvSpPr>
        <p:spPr>
          <a:xfrm>
            <a:off x="9302017" y="5284482"/>
            <a:ext cx="176933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FF0000"/>
                </a:solidFill>
              </a:rPr>
              <a:t>202.4’ (-2.7’/yr)</a:t>
            </a:r>
          </a:p>
        </p:txBody>
      </p:sp>
      <p:cxnSp>
        <p:nvCxnSpPr>
          <p:cNvPr id="15" name="Straight Connector 14"/>
          <p:cNvCxnSpPr>
            <a:cxnSpLocks/>
          </p:cNvCxnSpPr>
          <p:nvPr/>
        </p:nvCxnSpPr>
        <p:spPr>
          <a:xfrm>
            <a:off x="7054332" y="4613118"/>
            <a:ext cx="1881850" cy="343857"/>
          </a:xfrm>
          <a:prstGeom prst="line">
            <a:avLst/>
          </a:prstGeom>
          <a:ln w="38100">
            <a:solidFill>
              <a:srgbClr val="FF0000"/>
            </a:solidFill>
            <a:prstDash val="dash"/>
          </a:ln>
        </p:spPr>
        <p:style>
          <a:lnRef idx="3">
            <a:schemeClr val="dk1"/>
          </a:lnRef>
          <a:fillRef idx="0">
            <a:schemeClr val="dk1"/>
          </a:fillRef>
          <a:effectRef idx="2">
            <a:schemeClr val="dk1"/>
          </a:effectRef>
          <a:fontRef idx="minor">
            <a:schemeClr val="tx1"/>
          </a:fontRef>
        </p:style>
      </p:cxnSp>
      <p:sp>
        <p:nvSpPr>
          <p:cNvPr id="19" name="TextBox 62"/>
          <p:cNvSpPr txBox="1"/>
          <p:nvPr/>
        </p:nvSpPr>
        <p:spPr>
          <a:xfrm>
            <a:off x="5950151" y="4854897"/>
            <a:ext cx="1645007"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FF0000"/>
                </a:solidFill>
              </a:rPr>
              <a:t>188.9’</a:t>
            </a:r>
          </a:p>
        </p:txBody>
      </p:sp>
      <p:cxnSp>
        <p:nvCxnSpPr>
          <p:cNvPr id="21" name="Straight Arrow Connector 20"/>
          <p:cNvCxnSpPr>
            <a:cxnSpLocks/>
          </p:cNvCxnSpPr>
          <p:nvPr/>
        </p:nvCxnSpPr>
        <p:spPr>
          <a:xfrm flipV="1">
            <a:off x="6687382" y="4613118"/>
            <a:ext cx="327846" cy="4863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8" name="Slide Number Placeholder 87"/>
          <p:cNvSpPr>
            <a:spLocks noGrp="1"/>
          </p:cNvSpPr>
          <p:nvPr>
            <p:ph type="sldNum" sz="quarter" idx="12"/>
          </p:nvPr>
        </p:nvSpPr>
        <p:spPr/>
        <p:txBody>
          <a:bodyPr/>
          <a:lstStyle/>
          <a:p>
            <a:fld id="{E060ABA7-F205-4EBA-B68B-5C60C1A01879}" type="slidenum">
              <a:rPr lang="en-US" smtClean="0"/>
              <a:t>10</a:t>
            </a:fld>
            <a:endParaRPr lang="en-US"/>
          </a:p>
        </p:txBody>
      </p:sp>
      <p:cxnSp>
        <p:nvCxnSpPr>
          <p:cNvPr id="4" name="Straight Connector 3">
            <a:extLst>
              <a:ext uri="{FF2B5EF4-FFF2-40B4-BE49-F238E27FC236}">
                <a16:creationId xmlns:a16="http://schemas.microsoft.com/office/drawing/2014/main" id="{B667FDA9-A0FB-E750-C7F6-A66312070652}"/>
              </a:ext>
            </a:extLst>
          </p:cNvPr>
          <p:cNvCxnSpPr>
            <a:stCxn id="5" idx="0"/>
          </p:cNvCxnSpPr>
          <p:nvPr/>
        </p:nvCxnSpPr>
        <p:spPr>
          <a:xfrm flipV="1">
            <a:off x="3682442" y="659140"/>
            <a:ext cx="839" cy="452520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389F6EB-3202-64B0-BADC-42E06DA7513A}"/>
              </a:ext>
            </a:extLst>
          </p:cNvPr>
          <p:cNvSpPr txBox="1"/>
          <p:nvPr/>
        </p:nvSpPr>
        <p:spPr>
          <a:xfrm>
            <a:off x="3121590" y="5184346"/>
            <a:ext cx="1121703" cy="369332"/>
          </a:xfrm>
          <a:prstGeom prst="rect">
            <a:avLst/>
          </a:prstGeom>
          <a:noFill/>
        </p:spPr>
        <p:txBody>
          <a:bodyPr wrap="square" rtlCol="0">
            <a:spAutoFit/>
          </a:bodyPr>
          <a:lstStyle/>
          <a:p>
            <a:r>
              <a:rPr lang="en-US" dirty="0">
                <a:solidFill>
                  <a:srgbClr val="FF0000"/>
                </a:solidFill>
              </a:rPr>
              <a:t>May 2012</a:t>
            </a:r>
          </a:p>
        </p:txBody>
      </p:sp>
      <p:cxnSp>
        <p:nvCxnSpPr>
          <p:cNvPr id="6" name="Straight Connector 5">
            <a:extLst>
              <a:ext uri="{FF2B5EF4-FFF2-40B4-BE49-F238E27FC236}">
                <a16:creationId xmlns:a16="http://schemas.microsoft.com/office/drawing/2014/main" id="{606486D5-9F36-E64D-57B1-9D3B105C0097}"/>
              </a:ext>
            </a:extLst>
          </p:cNvPr>
          <p:cNvCxnSpPr>
            <a:cxnSpLocks/>
          </p:cNvCxnSpPr>
          <p:nvPr/>
        </p:nvCxnSpPr>
        <p:spPr>
          <a:xfrm>
            <a:off x="1016819" y="2498263"/>
            <a:ext cx="7919363" cy="837911"/>
          </a:xfrm>
          <a:prstGeom prst="line">
            <a:avLst/>
          </a:prstGeom>
          <a:ln w="38100">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9C057DAB-0A81-CDE3-7F58-B0379E45E611}"/>
              </a:ext>
            </a:extLst>
          </p:cNvPr>
          <p:cNvCxnSpPr>
            <a:cxnSpLocks/>
            <a:stCxn id="8" idx="1"/>
          </p:cNvCxnSpPr>
          <p:nvPr/>
        </p:nvCxnSpPr>
        <p:spPr>
          <a:xfrm flipH="1" flipV="1">
            <a:off x="1016819" y="712752"/>
            <a:ext cx="328555" cy="9057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49">
            <a:extLst>
              <a:ext uri="{FF2B5EF4-FFF2-40B4-BE49-F238E27FC236}">
                <a16:creationId xmlns:a16="http://schemas.microsoft.com/office/drawing/2014/main" id="{C26C7A17-B29B-FD54-D270-8B213F4600D7}"/>
              </a:ext>
            </a:extLst>
          </p:cNvPr>
          <p:cNvSpPr txBox="1"/>
          <p:nvPr/>
        </p:nvSpPr>
        <p:spPr>
          <a:xfrm>
            <a:off x="1345374" y="1433806"/>
            <a:ext cx="82260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FF0000"/>
                </a:solidFill>
              </a:rPr>
              <a:t>48.0’</a:t>
            </a:r>
          </a:p>
        </p:txBody>
      </p:sp>
      <p:cxnSp>
        <p:nvCxnSpPr>
          <p:cNvPr id="10" name="Straight Arrow Connector 9">
            <a:extLst>
              <a:ext uri="{FF2B5EF4-FFF2-40B4-BE49-F238E27FC236}">
                <a16:creationId xmlns:a16="http://schemas.microsoft.com/office/drawing/2014/main" id="{864725D2-CBC8-41F9-6C31-593678CC457B}"/>
              </a:ext>
            </a:extLst>
          </p:cNvPr>
          <p:cNvCxnSpPr>
            <a:cxnSpLocks/>
            <a:stCxn id="17" idx="3"/>
          </p:cNvCxnSpPr>
          <p:nvPr/>
        </p:nvCxnSpPr>
        <p:spPr>
          <a:xfrm flipV="1">
            <a:off x="7054332" y="3362471"/>
            <a:ext cx="1881850" cy="2817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51">
            <a:extLst>
              <a:ext uri="{FF2B5EF4-FFF2-40B4-BE49-F238E27FC236}">
                <a16:creationId xmlns:a16="http://schemas.microsoft.com/office/drawing/2014/main" id="{CFF47936-E4C1-144E-D734-5768BA102E32}"/>
              </a:ext>
            </a:extLst>
          </p:cNvPr>
          <p:cNvSpPr txBox="1"/>
          <p:nvPr/>
        </p:nvSpPr>
        <p:spPr>
          <a:xfrm>
            <a:off x="5355271" y="3700422"/>
            <a:ext cx="1865393"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Overall: -1.4’/yr</a:t>
            </a:r>
          </a:p>
        </p:txBody>
      </p:sp>
      <p:cxnSp>
        <p:nvCxnSpPr>
          <p:cNvPr id="12" name="Straight Connector 11">
            <a:extLst>
              <a:ext uri="{FF2B5EF4-FFF2-40B4-BE49-F238E27FC236}">
                <a16:creationId xmlns:a16="http://schemas.microsoft.com/office/drawing/2014/main" id="{A34B4073-5339-A3CD-EC2C-7904D4138A8C}"/>
              </a:ext>
            </a:extLst>
          </p:cNvPr>
          <p:cNvCxnSpPr>
            <a:cxnSpLocks/>
          </p:cNvCxnSpPr>
          <p:nvPr/>
        </p:nvCxnSpPr>
        <p:spPr>
          <a:xfrm>
            <a:off x="1016819" y="2498263"/>
            <a:ext cx="2665623" cy="90057"/>
          </a:xfrm>
          <a:prstGeom prst="line">
            <a:avLst/>
          </a:prstGeom>
          <a:ln w="38100">
            <a:solidFill>
              <a:srgbClr val="FF0000"/>
            </a:solidFill>
            <a:prstDash val="dash"/>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334E473D-47B9-F272-8C05-066EB5ED3E63}"/>
              </a:ext>
            </a:extLst>
          </p:cNvPr>
          <p:cNvCxnSpPr>
            <a:cxnSpLocks/>
            <a:stCxn id="16" idx="3"/>
          </p:cNvCxnSpPr>
          <p:nvPr/>
        </p:nvCxnSpPr>
        <p:spPr>
          <a:xfrm flipV="1">
            <a:off x="3211980" y="2613119"/>
            <a:ext cx="433374" cy="13257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56">
            <a:extLst>
              <a:ext uri="{FF2B5EF4-FFF2-40B4-BE49-F238E27FC236}">
                <a16:creationId xmlns:a16="http://schemas.microsoft.com/office/drawing/2014/main" id="{C43E2FD1-F16C-AD01-D70F-5A8D30DE9267}"/>
              </a:ext>
            </a:extLst>
          </p:cNvPr>
          <p:cNvSpPr txBox="1"/>
          <p:nvPr/>
        </p:nvSpPr>
        <p:spPr>
          <a:xfrm>
            <a:off x="1542834" y="3754154"/>
            <a:ext cx="1669146"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FF0000"/>
                </a:solidFill>
              </a:rPr>
              <a:t>115.6’ (-0.4’/</a:t>
            </a:r>
            <a:r>
              <a:rPr lang="en-US" sz="1800" dirty="0" err="1">
                <a:solidFill>
                  <a:srgbClr val="FF0000"/>
                </a:solidFill>
              </a:rPr>
              <a:t>yr</a:t>
            </a:r>
            <a:r>
              <a:rPr lang="en-US" sz="1800" dirty="0">
                <a:solidFill>
                  <a:srgbClr val="FF0000"/>
                </a:solidFill>
              </a:rPr>
              <a:t>)</a:t>
            </a:r>
          </a:p>
        </p:txBody>
      </p:sp>
      <p:sp>
        <p:nvSpPr>
          <p:cNvPr id="17" name="TextBox 57">
            <a:extLst>
              <a:ext uri="{FF2B5EF4-FFF2-40B4-BE49-F238E27FC236}">
                <a16:creationId xmlns:a16="http://schemas.microsoft.com/office/drawing/2014/main" id="{4638EE77-FA97-3D7B-A990-D096A28401F5}"/>
              </a:ext>
            </a:extLst>
          </p:cNvPr>
          <p:cNvSpPr txBox="1"/>
          <p:nvPr/>
        </p:nvSpPr>
        <p:spPr>
          <a:xfrm>
            <a:off x="5355271" y="3459590"/>
            <a:ext cx="169906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FF0000"/>
                </a:solidFill>
              </a:rPr>
              <a:t>141.8’ (-1.5’/yr)</a:t>
            </a:r>
          </a:p>
        </p:txBody>
      </p:sp>
      <p:cxnSp>
        <p:nvCxnSpPr>
          <p:cNvPr id="18" name="Straight Connector 17">
            <a:extLst>
              <a:ext uri="{FF2B5EF4-FFF2-40B4-BE49-F238E27FC236}">
                <a16:creationId xmlns:a16="http://schemas.microsoft.com/office/drawing/2014/main" id="{98AE5175-47A6-AD35-71F4-9E09D438360A}"/>
              </a:ext>
            </a:extLst>
          </p:cNvPr>
          <p:cNvCxnSpPr>
            <a:cxnSpLocks/>
          </p:cNvCxnSpPr>
          <p:nvPr/>
        </p:nvCxnSpPr>
        <p:spPr>
          <a:xfrm>
            <a:off x="5137214" y="2867595"/>
            <a:ext cx="3810343" cy="476801"/>
          </a:xfrm>
          <a:prstGeom prst="line">
            <a:avLst/>
          </a:prstGeom>
          <a:ln w="38100">
            <a:solidFill>
              <a:srgbClr val="FF0000"/>
            </a:solidFill>
            <a:prstDash val="dash"/>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C7059B2D-15AB-32A0-8E19-8E4414DB2FD0}"/>
              </a:ext>
            </a:extLst>
          </p:cNvPr>
          <p:cNvCxnSpPr>
            <a:cxnSpLocks/>
          </p:cNvCxnSpPr>
          <p:nvPr/>
        </p:nvCxnSpPr>
        <p:spPr>
          <a:xfrm>
            <a:off x="3682442" y="2588320"/>
            <a:ext cx="1453933" cy="279073"/>
          </a:xfrm>
          <a:prstGeom prst="line">
            <a:avLst/>
          </a:prstGeom>
          <a:ln w="38100">
            <a:solidFill>
              <a:srgbClr val="FF0000"/>
            </a:solidFill>
            <a:prstDash val="dash"/>
          </a:ln>
        </p:spPr>
        <p:style>
          <a:lnRef idx="3">
            <a:schemeClr val="dk1"/>
          </a:lnRef>
          <a:fillRef idx="0">
            <a:schemeClr val="dk1"/>
          </a:fillRef>
          <a:effectRef idx="2">
            <a:schemeClr val="dk1"/>
          </a:effectRef>
          <a:fontRef idx="minor">
            <a:schemeClr val="tx1"/>
          </a:fontRef>
        </p:style>
      </p:cxnSp>
      <p:sp>
        <p:nvSpPr>
          <p:cNvPr id="24" name="TextBox 62">
            <a:extLst>
              <a:ext uri="{FF2B5EF4-FFF2-40B4-BE49-F238E27FC236}">
                <a16:creationId xmlns:a16="http://schemas.microsoft.com/office/drawing/2014/main" id="{A5FCF655-E340-214B-2854-6C2A75FF8489}"/>
              </a:ext>
            </a:extLst>
          </p:cNvPr>
          <p:cNvSpPr txBox="1"/>
          <p:nvPr/>
        </p:nvSpPr>
        <p:spPr>
          <a:xfrm>
            <a:off x="5350085" y="2399905"/>
            <a:ext cx="1645007"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FF0000"/>
                </a:solidFill>
              </a:rPr>
              <a:t>126.9’ (-2.8’/yr)</a:t>
            </a:r>
          </a:p>
        </p:txBody>
      </p:sp>
      <p:cxnSp>
        <p:nvCxnSpPr>
          <p:cNvPr id="25" name="Straight Arrow Connector 24">
            <a:extLst>
              <a:ext uri="{FF2B5EF4-FFF2-40B4-BE49-F238E27FC236}">
                <a16:creationId xmlns:a16="http://schemas.microsoft.com/office/drawing/2014/main" id="{95223312-DD91-F251-5F3E-CD69ABC346E3}"/>
              </a:ext>
            </a:extLst>
          </p:cNvPr>
          <p:cNvCxnSpPr>
            <a:cxnSpLocks/>
          </p:cNvCxnSpPr>
          <p:nvPr/>
        </p:nvCxnSpPr>
        <p:spPr>
          <a:xfrm flipH="1">
            <a:off x="5136375" y="2585063"/>
            <a:ext cx="213710" cy="2823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0B994B1-A70D-1B0C-0EBB-C7C562A4F914}"/>
              </a:ext>
            </a:extLst>
          </p:cNvPr>
          <p:cNvCxnSpPr>
            <a:cxnSpLocks/>
            <a:stCxn id="27" idx="1"/>
          </p:cNvCxnSpPr>
          <p:nvPr/>
        </p:nvCxnSpPr>
        <p:spPr>
          <a:xfrm flipH="1" flipV="1">
            <a:off x="1016819" y="2498263"/>
            <a:ext cx="303137" cy="9220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49">
            <a:extLst>
              <a:ext uri="{FF2B5EF4-FFF2-40B4-BE49-F238E27FC236}">
                <a16:creationId xmlns:a16="http://schemas.microsoft.com/office/drawing/2014/main" id="{36A9EDEE-0B2A-9FA3-51BA-7EC1E8241DD7}"/>
              </a:ext>
            </a:extLst>
          </p:cNvPr>
          <p:cNvSpPr txBox="1"/>
          <p:nvPr/>
        </p:nvSpPr>
        <p:spPr>
          <a:xfrm>
            <a:off x="1319956" y="3235624"/>
            <a:ext cx="82260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FF0000"/>
                </a:solidFill>
              </a:rPr>
              <a:t>112.8’</a:t>
            </a:r>
          </a:p>
        </p:txBody>
      </p:sp>
      <p:cxnSp>
        <p:nvCxnSpPr>
          <p:cNvPr id="28" name="Straight Arrow Connector 27">
            <a:extLst>
              <a:ext uri="{FF2B5EF4-FFF2-40B4-BE49-F238E27FC236}">
                <a16:creationId xmlns:a16="http://schemas.microsoft.com/office/drawing/2014/main" id="{D33862A7-17DF-5C51-3E9E-345296B99AC9}"/>
              </a:ext>
            </a:extLst>
          </p:cNvPr>
          <p:cNvCxnSpPr>
            <a:cxnSpLocks/>
            <a:stCxn id="32" idx="3"/>
          </p:cNvCxnSpPr>
          <p:nvPr/>
        </p:nvCxnSpPr>
        <p:spPr>
          <a:xfrm>
            <a:off x="8606154" y="1321357"/>
            <a:ext cx="330028" cy="1305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51">
            <a:extLst>
              <a:ext uri="{FF2B5EF4-FFF2-40B4-BE49-F238E27FC236}">
                <a16:creationId xmlns:a16="http://schemas.microsoft.com/office/drawing/2014/main" id="{505AD7D4-BB62-FE23-EE7B-8DFCDDFD4C47}"/>
              </a:ext>
            </a:extLst>
          </p:cNvPr>
          <p:cNvSpPr txBox="1"/>
          <p:nvPr/>
        </p:nvSpPr>
        <p:spPr>
          <a:xfrm>
            <a:off x="6961147" y="1380262"/>
            <a:ext cx="1865393"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Overall: -3.5’/yr</a:t>
            </a:r>
          </a:p>
        </p:txBody>
      </p:sp>
      <p:cxnSp>
        <p:nvCxnSpPr>
          <p:cNvPr id="30" name="Straight Arrow Connector 29">
            <a:extLst>
              <a:ext uri="{FF2B5EF4-FFF2-40B4-BE49-F238E27FC236}">
                <a16:creationId xmlns:a16="http://schemas.microsoft.com/office/drawing/2014/main" id="{82582AB2-D890-34B4-E4A9-2599432E6E09}"/>
              </a:ext>
            </a:extLst>
          </p:cNvPr>
          <p:cNvCxnSpPr>
            <a:cxnSpLocks/>
          </p:cNvCxnSpPr>
          <p:nvPr/>
        </p:nvCxnSpPr>
        <p:spPr>
          <a:xfrm flipV="1">
            <a:off x="3309471" y="1079582"/>
            <a:ext cx="346861" cy="9790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56">
            <a:extLst>
              <a:ext uri="{FF2B5EF4-FFF2-40B4-BE49-F238E27FC236}">
                <a16:creationId xmlns:a16="http://schemas.microsoft.com/office/drawing/2014/main" id="{3C07F49D-664F-FDEC-64D5-88CE2401E9B9}"/>
              </a:ext>
            </a:extLst>
          </p:cNvPr>
          <p:cNvSpPr txBox="1"/>
          <p:nvPr/>
        </p:nvSpPr>
        <p:spPr>
          <a:xfrm>
            <a:off x="1767981" y="1846688"/>
            <a:ext cx="1669146"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FF0000"/>
                </a:solidFill>
              </a:rPr>
              <a:t>59.1’ (-1.6’/</a:t>
            </a:r>
            <a:r>
              <a:rPr lang="en-US" sz="1800" dirty="0" err="1">
                <a:solidFill>
                  <a:srgbClr val="FF0000"/>
                </a:solidFill>
              </a:rPr>
              <a:t>yr</a:t>
            </a:r>
            <a:r>
              <a:rPr lang="en-US" sz="1800" dirty="0">
                <a:solidFill>
                  <a:srgbClr val="FF0000"/>
                </a:solidFill>
              </a:rPr>
              <a:t>)</a:t>
            </a:r>
          </a:p>
        </p:txBody>
      </p:sp>
      <p:sp>
        <p:nvSpPr>
          <p:cNvPr id="32" name="TextBox 57">
            <a:extLst>
              <a:ext uri="{FF2B5EF4-FFF2-40B4-BE49-F238E27FC236}">
                <a16:creationId xmlns:a16="http://schemas.microsoft.com/office/drawing/2014/main" id="{0430DB43-9E56-5A9C-2E33-A6F2F1170031}"/>
              </a:ext>
            </a:extLst>
          </p:cNvPr>
          <p:cNvSpPr txBox="1"/>
          <p:nvPr/>
        </p:nvSpPr>
        <p:spPr>
          <a:xfrm>
            <a:off x="6961147" y="1136691"/>
            <a:ext cx="1645007"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FF0000"/>
                </a:solidFill>
              </a:rPr>
              <a:t>121.0’ (-4.3’/yr)</a:t>
            </a:r>
          </a:p>
        </p:txBody>
      </p:sp>
      <p:sp>
        <p:nvSpPr>
          <p:cNvPr id="33" name="TextBox 62">
            <a:extLst>
              <a:ext uri="{FF2B5EF4-FFF2-40B4-BE49-F238E27FC236}">
                <a16:creationId xmlns:a16="http://schemas.microsoft.com/office/drawing/2014/main" id="{DEC70E47-ECCF-8B64-32D8-54BBEEEBDC74}"/>
              </a:ext>
            </a:extLst>
          </p:cNvPr>
          <p:cNvSpPr txBox="1"/>
          <p:nvPr/>
        </p:nvSpPr>
        <p:spPr>
          <a:xfrm>
            <a:off x="5687630" y="545285"/>
            <a:ext cx="1645007"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FF0000"/>
                </a:solidFill>
              </a:rPr>
              <a:t>84.1’ (-6.3’/</a:t>
            </a:r>
            <a:r>
              <a:rPr lang="en-US" sz="1800" dirty="0" err="1">
                <a:solidFill>
                  <a:srgbClr val="FF0000"/>
                </a:solidFill>
              </a:rPr>
              <a:t>yr</a:t>
            </a:r>
            <a:r>
              <a:rPr lang="en-US" sz="1800" dirty="0">
                <a:solidFill>
                  <a:srgbClr val="FF0000"/>
                </a:solidFill>
              </a:rPr>
              <a:t>)</a:t>
            </a:r>
          </a:p>
        </p:txBody>
      </p:sp>
      <p:cxnSp>
        <p:nvCxnSpPr>
          <p:cNvPr id="35" name="Straight Arrow Connector 34">
            <a:extLst>
              <a:ext uri="{FF2B5EF4-FFF2-40B4-BE49-F238E27FC236}">
                <a16:creationId xmlns:a16="http://schemas.microsoft.com/office/drawing/2014/main" id="{46D2EC37-C88A-DD67-3876-6F49CBB1E1CF}"/>
              </a:ext>
            </a:extLst>
          </p:cNvPr>
          <p:cNvCxnSpPr>
            <a:cxnSpLocks/>
            <a:stCxn id="33" idx="1"/>
          </p:cNvCxnSpPr>
          <p:nvPr/>
        </p:nvCxnSpPr>
        <p:spPr>
          <a:xfrm flipH="1">
            <a:off x="5179330" y="729951"/>
            <a:ext cx="508300" cy="9445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70622EE-AF0F-A7CE-B472-A4BBEDCF642D}"/>
              </a:ext>
            </a:extLst>
          </p:cNvPr>
          <p:cNvCxnSpPr>
            <a:cxnSpLocks/>
          </p:cNvCxnSpPr>
          <p:nvPr/>
        </p:nvCxnSpPr>
        <p:spPr>
          <a:xfrm>
            <a:off x="1016819" y="712752"/>
            <a:ext cx="7919363" cy="2025935"/>
          </a:xfrm>
          <a:prstGeom prst="line">
            <a:avLst/>
          </a:prstGeom>
          <a:ln w="38100">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2308BC32-1CF5-E2B9-5675-B889910046F5}"/>
              </a:ext>
            </a:extLst>
          </p:cNvPr>
          <p:cNvCxnSpPr>
            <a:cxnSpLocks/>
          </p:cNvCxnSpPr>
          <p:nvPr/>
        </p:nvCxnSpPr>
        <p:spPr>
          <a:xfrm>
            <a:off x="1016819" y="712752"/>
            <a:ext cx="2665623" cy="348754"/>
          </a:xfrm>
          <a:prstGeom prst="line">
            <a:avLst/>
          </a:prstGeom>
          <a:ln w="38100">
            <a:solidFill>
              <a:srgbClr val="FF0000"/>
            </a:solidFill>
            <a:prstDash val="dash"/>
          </a:ln>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4293DE51-AD43-A6CB-E2FC-604678C90257}"/>
              </a:ext>
            </a:extLst>
          </p:cNvPr>
          <p:cNvCxnSpPr>
            <a:cxnSpLocks/>
          </p:cNvCxnSpPr>
          <p:nvPr/>
        </p:nvCxnSpPr>
        <p:spPr>
          <a:xfrm>
            <a:off x="5173463" y="1709552"/>
            <a:ext cx="3762719" cy="1039669"/>
          </a:xfrm>
          <a:prstGeom prst="line">
            <a:avLst/>
          </a:prstGeom>
          <a:ln w="38100">
            <a:solidFill>
              <a:srgbClr val="FF0000"/>
            </a:solidFill>
            <a:prstDash val="dash"/>
          </a:ln>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478E1A38-D3A4-33CE-779B-C054C553AA67}"/>
              </a:ext>
            </a:extLst>
          </p:cNvPr>
          <p:cNvCxnSpPr>
            <a:cxnSpLocks/>
          </p:cNvCxnSpPr>
          <p:nvPr/>
        </p:nvCxnSpPr>
        <p:spPr>
          <a:xfrm>
            <a:off x="3700004" y="1061506"/>
            <a:ext cx="1436371" cy="655492"/>
          </a:xfrm>
          <a:prstGeom prst="line">
            <a:avLst/>
          </a:prstGeom>
          <a:ln w="38100">
            <a:solidFill>
              <a:srgbClr val="FF0000"/>
            </a:solidFill>
            <a:prstDash val="dash"/>
          </a:ln>
        </p:spPr>
        <p:style>
          <a:lnRef idx="3">
            <a:schemeClr val="dk1"/>
          </a:lnRef>
          <a:fillRef idx="0">
            <a:schemeClr val="dk1"/>
          </a:fillRef>
          <a:effectRef idx="2">
            <a:schemeClr val="dk1"/>
          </a:effectRef>
          <a:fontRef idx="minor">
            <a:schemeClr val="tx1"/>
          </a:fontRef>
        </p:style>
      </p:cxnSp>
      <p:cxnSp>
        <p:nvCxnSpPr>
          <p:cNvPr id="52" name="Straight Connector 51">
            <a:extLst>
              <a:ext uri="{FF2B5EF4-FFF2-40B4-BE49-F238E27FC236}">
                <a16:creationId xmlns:a16="http://schemas.microsoft.com/office/drawing/2014/main" id="{D361FBB9-2FB2-CEF5-CCF8-DEEA8DEAF2B4}"/>
              </a:ext>
            </a:extLst>
          </p:cNvPr>
          <p:cNvCxnSpPr>
            <a:cxnSpLocks/>
            <a:stCxn id="53" idx="0"/>
          </p:cNvCxnSpPr>
          <p:nvPr/>
        </p:nvCxnSpPr>
        <p:spPr>
          <a:xfrm flipH="1" flipV="1">
            <a:off x="5137214" y="654143"/>
            <a:ext cx="228" cy="452520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70DEE9F-CCE1-A106-99CC-606D5AE25EB6}"/>
              </a:ext>
            </a:extLst>
          </p:cNvPr>
          <p:cNvSpPr txBox="1"/>
          <p:nvPr/>
        </p:nvSpPr>
        <p:spPr>
          <a:xfrm>
            <a:off x="4398910" y="5179349"/>
            <a:ext cx="1477063" cy="369332"/>
          </a:xfrm>
          <a:prstGeom prst="rect">
            <a:avLst/>
          </a:prstGeom>
          <a:noFill/>
        </p:spPr>
        <p:txBody>
          <a:bodyPr wrap="square" rtlCol="0">
            <a:spAutoFit/>
          </a:bodyPr>
          <a:lstStyle/>
          <a:p>
            <a:r>
              <a:rPr lang="en-US" dirty="0">
                <a:solidFill>
                  <a:srgbClr val="FF0000"/>
                </a:solidFill>
              </a:rPr>
              <a:t>March 2016</a:t>
            </a:r>
          </a:p>
        </p:txBody>
      </p:sp>
    </p:spTree>
    <p:extLst>
      <p:ext uri="{BB962C8B-B14F-4D97-AF65-F5344CB8AC3E}">
        <p14:creationId xmlns:p14="http://schemas.microsoft.com/office/powerpoint/2010/main" val="424400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935638" y="1022350"/>
            <a:ext cx="5054094" cy="3682211"/>
          </a:xfrm>
          <a:prstGeom prst="rect">
            <a:avLst/>
          </a:prstGeom>
        </p:spPr>
      </p:pic>
      <p:sp>
        <p:nvSpPr>
          <p:cNvPr id="3" name="Content Placeholder 2"/>
          <p:cNvSpPr>
            <a:spLocks noGrp="1"/>
          </p:cNvSpPr>
          <p:nvPr>
            <p:ph idx="1"/>
          </p:nvPr>
        </p:nvSpPr>
        <p:spPr>
          <a:xfrm>
            <a:off x="680631" y="1825625"/>
            <a:ext cx="10515600" cy="4351338"/>
          </a:xfrm>
        </p:spPr>
        <p:txBody>
          <a:bodyPr/>
          <a:lstStyle/>
          <a:p>
            <a:pPr marL="0" indent="0">
              <a:buNone/>
            </a:pPr>
            <a:endParaRPr lang="en-US" dirty="0"/>
          </a:p>
          <a:p>
            <a:pPr marL="0" indent="0">
              <a:buNone/>
            </a:pPr>
            <a:endParaRPr lang="en-US" dirty="0"/>
          </a:p>
        </p:txBody>
      </p:sp>
      <p:sp>
        <p:nvSpPr>
          <p:cNvPr id="6" name="TextBox 5"/>
          <p:cNvSpPr txBox="1"/>
          <p:nvPr/>
        </p:nvSpPr>
        <p:spPr>
          <a:xfrm>
            <a:off x="698069" y="423764"/>
            <a:ext cx="10795861" cy="523220"/>
          </a:xfrm>
          <a:prstGeom prst="rect">
            <a:avLst/>
          </a:prstGeom>
          <a:noFill/>
        </p:spPr>
        <p:txBody>
          <a:bodyPr wrap="square" rtlCol="0">
            <a:spAutoFit/>
          </a:bodyPr>
          <a:lstStyle/>
          <a:p>
            <a:pPr algn="ctr"/>
            <a:r>
              <a:rPr lang="en-US" sz="2800" b="1" dirty="0"/>
              <a:t>Sustainable GW Management Act (SGMA) Update</a:t>
            </a:r>
          </a:p>
        </p:txBody>
      </p:sp>
      <p:sp>
        <p:nvSpPr>
          <p:cNvPr id="7" name="TextBox 6"/>
          <p:cNvSpPr txBox="1"/>
          <p:nvPr/>
        </p:nvSpPr>
        <p:spPr>
          <a:xfrm>
            <a:off x="0" y="2056686"/>
            <a:ext cx="11076317" cy="4524315"/>
          </a:xfrm>
          <a:prstGeom prst="rect">
            <a:avLst/>
          </a:prstGeom>
          <a:noFill/>
        </p:spPr>
        <p:txBody>
          <a:bodyPr wrap="square" rtlCol="0">
            <a:spAutoFit/>
          </a:bodyPr>
          <a:lstStyle/>
          <a:p>
            <a:pPr marL="742950" lvl="1" indent="-285750">
              <a:buFont typeface="Wingdings" panose="05000000000000000000" pitchFamily="2" charset="2"/>
              <a:buChar char="§"/>
            </a:pPr>
            <a:r>
              <a:rPr lang="en-US" dirty="0"/>
              <a:t>GSP submitted Jan. 2020 (revised July 2022)</a:t>
            </a:r>
          </a:p>
          <a:p>
            <a:pPr marL="1200150" lvl="2" indent="-285750">
              <a:buFont typeface="Wingdings" panose="05000000000000000000" pitchFamily="2" charset="2"/>
              <a:buChar char="Ø"/>
            </a:pPr>
            <a:r>
              <a:rPr lang="en-US" dirty="0"/>
              <a:t>Approved March 2023</a:t>
            </a:r>
          </a:p>
          <a:p>
            <a:pPr marL="742950" lvl="1" indent="-285750">
              <a:buFont typeface="Wingdings" panose="05000000000000000000" pitchFamily="2" charset="2"/>
              <a:buChar char="§"/>
            </a:pPr>
            <a:r>
              <a:rPr lang="en-US" dirty="0"/>
              <a:t>5-year Periodic Eval and Amended GSP submitted Jan. 2025</a:t>
            </a:r>
          </a:p>
          <a:p>
            <a:pPr marL="1200150" lvl="2" indent="-285750">
              <a:buFont typeface="Wingdings" panose="05000000000000000000" pitchFamily="2" charset="2"/>
              <a:buChar char="Ø"/>
            </a:pPr>
            <a:r>
              <a:rPr lang="en-US" dirty="0"/>
              <a:t>DWR Request for Information Rec’d April 2026</a:t>
            </a:r>
          </a:p>
          <a:p>
            <a:pPr marL="1657350" lvl="3" indent="-285750">
              <a:buFont typeface="Arial" panose="020B0604020202020204" pitchFamily="34" charset="0"/>
              <a:buChar char="•"/>
            </a:pPr>
            <a:r>
              <a:rPr lang="en-US" dirty="0"/>
              <a:t>Response Due to DWR by October 1, 2026</a:t>
            </a:r>
          </a:p>
          <a:p>
            <a:pPr marL="1200150" lvl="2" indent="-285750">
              <a:buFont typeface="Wingdings" panose="05000000000000000000" pitchFamily="2" charset="2"/>
              <a:buChar char="Ø"/>
            </a:pPr>
            <a:r>
              <a:rPr lang="en-US" dirty="0"/>
              <a:t> Impact Analysis &amp; Well Mitigation Plan</a:t>
            </a:r>
          </a:p>
          <a:p>
            <a:pPr marL="1200150" lvl="2" indent="-285750">
              <a:buFont typeface="Wingdings" panose="05000000000000000000" pitchFamily="2" charset="2"/>
              <a:buChar char="Ø"/>
            </a:pPr>
            <a:r>
              <a:rPr lang="en-US" dirty="0"/>
              <a:t>Commitment to Management Actions (Demand Reduction)</a:t>
            </a:r>
          </a:p>
          <a:p>
            <a:pPr marL="1657350" lvl="3" indent="-285750">
              <a:buFont typeface="Arial" panose="020B0604020202020204" pitchFamily="34" charset="0"/>
              <a:buChar char="•"/>
            </a:pPr>
            <a:r>
              <a:rPr lang="en-US" dirty="0"/>
              <a:t>GSA Allocations by Dec 2026</a:t>
            </a:r>
          </a:p>
          <a:p>
            <a:pPr marL="1657350" lvl="3" indent="-285750">
              <a:buFont typeface="Arial" panose="020B0604020202020204" pitchFamily="34" charset="0"/>
              <a:buChar char="•"/>
            </a:pPr>
            <a:r>
              <a:rPr lang="en-US" dirty="0"/>
              <a:t>DM Program Developed by GSAs by Dec 2027</a:t>
            </a:r>
          </a:p>
          <a:p>
            <a:pPr marL="1657350" lvl="3" indent="-285750">
              <a:buFont typeface="Arial" panose="020B0604020202020204" pitchFamily="34" charset="0"/>
              <a:buChar char="•"/>
            </a:pPr>
            <a:r>
              <a:rPr lang="en-US" dirty="0"/>
              <a:t>DM Implementation by GSAs by Dec 2028 (Where Needed)</a:t>
            </a:r>
          </a:p>
          <a:p>
            <a:pPr marL="742950" lvl="1" indent="-285750">
              <a:buFont typeface="Wingdings" panose="05000000000000000000" pitchFamily="2" charset="2"/>
              <a:buChar char="§"/>
            </a:pPr>
            <a:r>
              <a:rPr lang="en-US" dirty="0"/>
              <a:t>2025 WY Annual Report (7</a:t>
            </a:r>
            <a:r>
              <a:rPr lang="en-US" baseline="30000" dirty="0"/>
              <a:t>th</a:t>
            </a:r>
            <a:r>
              <a:rPr lang="en-US" dirty="0"/>
              <a:t>) - Submitted by April 1</a:t>
            </a:r>
            <a:r>
              <a:rPr lang="en-US" baseline="30000" dirty="0"/>
              <a:t>st</a:t>
            </a:r>
            <a:endParaRPr lang="en-US" dirty="0"/>
          </a:p>
          <a:p>
            <a:pPr marL="1200150" lvl="2" indent="-285750">
              <a:buFont typeface="Wingdings" panose="05000000000000000000" pitchFamily="2" charset="2"/>
              <a:buChar char="Ø"/>
            </a:pPr>
            <a:r>
              <a:rPr lang="en-US" dirty="0"/>
              <a:t>Continued water level decline in parts of the subbasin</a:t>
            </a:r>
          </a:p>
          <a:p>
            <a:pPr marL="742950" lvl="1" indent="-285750">
              <a:buFont typeface="Wingdings" panose="05000000000000000000" pitchFamily="2" charset="2"/>
              <a:buChar char="§"/>
            </a:pPr>
            <a:r>
              <a:rPr lang="en-US" dirty="0"/>
              <a:t>Projects </a:t>
            </a:r>
          </a:p>
          <a:p>
            <a:pPr marL="1200150" lvl="2" indent="-285750">
              <a:buFont typeface="Wingdings" panose="05000000000000000000" pitchFamily="2" charset="2"/>
              <a:buChar char="Ø"/>
            </a:pPr>
            <a:r>
              <a:rPr lang="en-US" dirty="0"/>
              <a:t>OID 10-Yr OOD Water Sale Program – 4</a:t>
            </a:r>
            <a:r>
              <a:rPr lang="en-US" baseline="30000" dirty="0"/>
              <a:t>th</a:t>
            </a:r>
            <a:r>
              <a:rPr lang="en-US" dirty="0"/>
              <a:t> Year (2026)</a:t>
            </a:r>
            <a:endParaRPr lang="en-US" dirty="0">
              <a:highlight>
                <a:srgbClr val="FFFF00"/>
              </a:highlight>
            </a:endParaRPr>
          </a:p>
          <a:p>
            <a:pPr marL="1200150" lvl="2" indent="-285750">
              <a:buFont typeface="Wingdings" panose="05000000000000000000" pitchFamily="2" charset="2"/>
              <a:buChar char="Ø"/>
            </a:pPr>
            <a:r>
              <a:rPr lang="en-US" dirty="0"/>
              <a:t>10-year OID &amp; SSJID transfer to SEWD </a:t>
            </a:r>
          </a:p>
          <a:p>
            <a:pPr marL="1657350" lvl="3" indent="-285750">
              <a:buFont typeface="Arial" panose="020B0604020202020204" pitchFamily="34" charset="0"/>
              <a:buChar char="•"/>
            </a:pPr>
            <a:r>
              <a:rPr lang="en-US" dirty="0"/>
              <a:t>Up to 20k AF in dry years, 10k AF in critically dry years (20k AF Anticipated to be Delivered in 2026)</a:t>
            </a:r>
          </a:p>
        </p:txBody>
      </p:sp>
      <p:sp>
        <p:nvSpPr>
          <p:cNvPr id="8" name="Slide Number Placeholder 7"/>
          <p:cNvSpPr>
            <a:spLocks noGrp="1"/>
          </p:cNvSpPr>
          <p:nvPr>
            <p:ph type="sldNum" sz="quarter" idx="12"/>
          </p:nvPr>
        </p:nvSpPr>
        <p:spPr/>
        <p:txBody>
          <a:bodyPr/>
          <a:lstStyle/>
          <a:p>
            <a:fld id="{E060ABA7-F205-4EBA-B68B-5C60C1A01879}" type="slidenum">
              <a:rPr lang="en-US" smtClean="0"/>
              <a:t>11</a:t>
            </a:fld>
            <a:endParaRPr lang="en-US"/>
          </a:p>
        </p:txBody>
      </p:sp>
      <p:sp>
        <p:nvSpPr>
          <p:cNvPr id="10" name="TextBox 9"/>
          <p:cNvSpPr txBox="1"/>
          <p:nvPr/>
        </p:nvSpPr>
        <p:spPr>
          <a:xfrm>
            <a:off x="374795" y="1150323"/>
            <a:ext cx="5481059" cy="830997"/>
          </a:xfrm>
          <a:prstGeom prst="rect">
            <a:avLst/>
          </a:prstGeom>
          <a:noFill/>
        </p:spPr>
        <p:txBody>
          <a:bodyPr wrap="square" rtlCol="0">
            <a:spAutoFit/>
          </a:bodyPr>
          <a:lstStyle/>
          <a:p>
            <a:pPr algn="ctr"/>
            <a:r>
              <a:rPr lang="en-US" sz="2800" b="1" dirty="0"/>
              <a:t>Eastern San Joaquin GW </a:t>
            </a:r>
            <a:r>
              <a:rPr lang="en-US" sz="2800" b="1" dirty="0" err="1"/>
              <a:t>Subbasin</a:t>
            </a:r>
            <a:endParaRPr lang="en-US" sz="2800" b="1" dirty="0"/>
          </a:p>
          <a:p>
            <a:pPr algn="ctr"/>
            <a:r>
              <a:rPr lang="en-US" sz="2000" b="1" dirty="0"/>
              <a:t>16 GSAs (707k ac) - north of the Stanislaus River</a:t>
            </a:r>
          </a:p>
        </p:txBody>
      </p:sp>
    </p:spTree>
    <p:extLst>
      <p:ext uri="{BB962C8B-B14F-4D97-AF65-F5344CB8AC3E}">
        <p14:creationId xmlns:p14="http://schemas.microsoft.com/office/powerpoint/2010/main" val="2032006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4C6473-2E42-CF73-A1DE-A04567C4CA1B}"/>
              </a:ext>
            </a:extLst>
          </p:cNvPr>
          <p:cNvSpPr>
            <a:spLocks noGrp="1"/>
          </p:cNvSpPr>
          <p:nvPr>
            <p:ph type="sldNum" sz="quarter" idx="12"/>
          </p:nvPr>
        </p:nvSpPr>
        <p:spPr/>
        <p:txBody>
          <a:bodyPr/>
          <a:lstStyle/>
          <a:p>
            <a:fld id="{E060ABA7-F205-4EBA-B68B-5C60C1A01879}" type="slidenum">
              <a:rPr lang="en-US" smtClean="0"/>
              <a:t>12</a:t>
            </a:fld>
            <a:endParaRPr lang="en-US"/>
          </a:p>
        </p:txBody>
      </p:sp>
      <p:pic>
        <p:nvPicPr>
          <p:cNvPr id="6" name="Picture 5">
            <a:extLst>
              <a:ext uri="{FF2B5EF4-FFF2-40B4-BE49-F238E27FC236}">
                <a16:creationId xmlns:a16="http://schemas.microsoft.com/office/drawing/2014/main" id="{087E50D2-837D-8D57-3E0F-2C00081964AE}"/>
              </a:ext>
            </a:extLst>
          </p:cNvPr>
          <p:cNvPicPr>
            <a:picLocks noChangeAspect="1"/>
          </p:cNvPicPr>
          <p:nvPr/>
        </p:nvPicPr>
        <p:blipFill>
          <a:blip r:embed="rId2"/>
          <a:stretch>
            <a:fillRect/>
          </a:stretch>
        </p:blipFill>
        <p:spPr>
          <a:xfrm>
            <a:off x="3912" y="4284"/>
            <a:ext cx="12184175" cy="6849431"/>
          </a:xfrm>
          <a:prstGeom prst="rect">
            <a:avLst/>
          </a:prstGeom>
        </p:spPr>
      </p:pic>
    </p:spTree>
    <p:extLst>
      <p:ext uri="{BB962C8B-B14F-4D97-AF65-F5344CB8AC3E}">
        <p14:creationId xmlns:p14="http://schemas.microsoft.com/office/powerpoint/2010/main" val="4036553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EEAB2C-C208-29A5-ACBE-FDF6885D9CCD}"/>
              </a:ext>
            </a:extLst>
          </p:cNvPr>
          <p:cNvPicPr>
            <a:picLocks noChangeAspect="1"/>
          </p:cNvPicPr>
          <p:nvPr/>
        </p:nvPicPr>
        <p:blipFill>
          <a:blip r:embed="rId2"/>
          <a:stretch>
            <a:fillRect/>
          </a:stretch>
        </p:blipFill>
        <p:spPr>
          <a:xfrm>
            <a:off x="0" y="-12214"/>
            <a:ext cx="12192000" cy="6882428"/>
          </a:xfrm>
          <a:prstGeom prst="rect">
            <a:avLst/>
          </a:prstGeom>
        </p:spPr>
      </p:pic>
      <p:sp>
        <p:nvSpPr>
          <p:cNvPr id="4" name="Slide Number Placeholder 3">
            <a:extLst>
              <a:ext uri="{FF2B5EF4-FFF2-40B4-BE49-F238E27FC236}">
                <a16:creationId xmlns:a16="http://schemas.microsoft.com/office/drawing/2014/main" id="{EC5F7987-4B2B-A820-35CB-C218F3B888E3}"/>
              </a:ext>
            </a:extLst>
          </p:cNvPr>
          <p:cNvSpPr>
            <a:spLocks noGrp="1"/>
          </p:cNvSpPr>
          <p:nvPr>
            <p:ph type="sldNum" sz="quarter" idx="12"/>
          </p:nvPr>
        </p:nvSpPr>
        <p:spPr/>
        <p:txBody>
          <a:bodyPr/>
          <a:lstStyle/>
          <a:p>
            <a:fld id="{E060ABA7-F205-4EBA-B68B-5C60C1A01879}" type="slidenum">
              <a:rPr lang="en-US" smtClean="0"/>
              <a:t>13</a:t>
            </a:fld>
            <a:endParaRPr lang="en-US"/>
          </a:p>
        </p:txBody>
      </p:sp>
    </p:spTree>
    <p:extLst>
      <p:ext uri="{BB962C8B-B14F-4D97-AF65-F5344CB8AC3E}">
        <p14:creationId xmlns:p14="http://schemas.microsoft.com/office/powerpoint/2010/main" val="3936176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933A92-9DDB-EFEB-1982-2386FE63923F}"/>
              </a:ext>
            </a:extLst>
          </p:cNvPr>
          <p:cNvPicPr>
            <a:picLocks noChangeAspect="1"/>
          </p:cNvPicPr>
          <p:nvPr/>
        </p:nvPicPr>
        <p:blipFill>
          <a:blip r:embed="rId2"/>
          <a:stretch>
            <a:fillRect/>
          </a:stretch>
        </p:blipFill>
        <p:spPr>
          <a:xfrm>
            <a:off x="0" y="2677"/>
            <a:ext cx="12192000" cy="6852646"/>
          </a:xfrm>
          <a:prstGeom prst="rect">
            <a:avLst/>
          </a:prstGeom>
        </p:spPr>
      </p:pic>
      <p:sp>
        <p:nvSpPr>
          <p:cNvPr id="4" name="Slide Number Placeholder 3">
            <a:extLst>
              <a:ext uri="{FF2B5EF4-FFF2-40B4-BE49-F238E27FC236}">
                <a16:creationId xmlns:a16="http://schemas.microsoft.com/office/drawing/2014/main" id="{D25422B8-6EB0-6983-1F16-713B336B8846}"/>
              </a:ext>
            </a:extLst>
          </p:cNvPr>
          <p:cNvSpPr>
            <a:spLocks noGrp="1"/>
          </p:cNvSpPr>
          <p:nvPr>
            <p:ph type="sldNum" sz="quarter" idx="12"/>
          </p:nvPr>
        </p:nvSpPr>
        <p:spPr/>
        <p:txBody>
          <a:bodyPr/>
          <a:lstStyle/>
          <a:p>
            <a:fld id="{E060ABA7-F205-4EBA-B68B-5C60C1A01879}" type="slidenum">
              <a:rPr lang="en-US" smtClean="0"/>
              <a:t>14</a:t>
            </a:fld>
            <a:endParaRPr lang="en-US"/>
          </a:p>
        </p:txBody>
      </p:sp>
    </p:spTree>
    <p:extLst>
      <p:ext uri="{BB962C8B-B14F-4D97-AF65-F5344CB8AC3E}">
        <p14:creationId xmlns:p14="http://schemas.microsoft.com/office/powerpoint/2010/main" val="869693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2196C8-C750-1E92-9597-EABC66E140D2}"/>
              </a:ext>
            </a:extLst>
          </p:cNvPr>
          <p:cNvPicPr>
            <a:picLocks noChangeAspect="1"/>
          </p:cNvPicPr>
          <p:nvPr/>
        </p:nvPicPr>
        <p:blipFill>
          <a:blip r:embed="rId2"/>
          <a:stretch>
            <a:fillRect/>
          </a:stretch>
        </p:blipFill>
        <p:spPr>
          <a:xfrm>
            <a:off x="15809" y="0"/>
            <a:ext cx="12160382" cy="6858000"/>
          </a:xfrm>
          <a:prstGeom prst="rect">
            <a:avLst/>
          </a:prstGeom>
        </p:spPr>
      </p:pic>
      <p:sp>
        <p:nvSpPr>
          <p:cNvPr id="4" name="Slide Number Placeholder 3">
            <a:extLst>
              <a:ext uri="{FF2B5EF4-FFF2-40B4-BE49-F238E27FC236}">
                <a16:creationId xmlns:a16="http://schemas.microsoft.com/office/drawing/2014/main" id="{56E2954F-01C8-6C4A-23D5-D28DF4E36CAB}"/>
              </a:ext>
            </a:extLst>
          </p:cNvPr>
          <p:cNvSpPr>
            <a:spLocks noGrp="1"/>
          </p:cNvSpPr>
          <p:nvPr>
            <p:ph type="sldNum" sz="quarter" idx="12"/>
          </p:nvPr>
        </p:nvSpPr>
        <p:spPr/>
        <p:txBody>
          <a:bodyPr/>
          <a:lstStyle/>
          <a:p>
            <a:fld id="{E060ABA7-F205-4EBA-B68B-5C60C1A01879}" type="slidenum">
              <a:rPr lang="en-US" smtClean="0"/>
              <a:t>15</a:t>
            </a:fld>
            <a:endParaRPr lang="en-US"/>
          </a:p>
        </p:txBody>
      </p:sp>
    </p:spTree>
    <p:extLst>
      <p:ext uri="{BB962C8B-B14F-4D97-AF65-F5344CB8AC3E}">
        <p14:creationId xmlns:p14="http://schemas.microsoft.com/office/powerpoint/2010/main" val="2711191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ap&#10;&#10;Description automatically generated">
            <a:extLst>
              <a:ext uri="{FF2B5EF4-FFF2-40B4-BE49-F238E27FC236}">
                <a16:creationId xmlns:a16="http://schemas.microsoft.com/office/drawing/2014/main" id="{0399A216-50D8-4829-955E-CAF5AA8E71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7691" y="946984"/>
            <a:ext cx="4969625" cy="3215640"/>
          </a:xfrm>
          <a:prstGeom prst="rect">
            <a:avLst/>
          </a:prstGeom>
        </p:spPr>
      </p:pic>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6" name="TextBox 5"/>
          <p:cNvSpPr txBox="1"/>
          <p:nvPr/>
        </p:nvSpPr>
        <p:spPr>
          <a:xfrm>
            <a:off x="698069" y="423764"/>
            <a:ext cx="10795861" cy="523220"/>
          </a:xfrm>
          <a:prstGeom prst="rect">
            <a:avLst/>
          </a:prstGeom>
          <a:noFill/>
        </p:spPr>
        <p:txBody>
          <a:bodyPr wrap="square" rtlCol="0">
            <a:spAutoFit/>
          </a:bodyPr>
          <a:lstStyle/>
          <a:p>
            <a:pPr algn="ctr"/>
            <a:r>
              <a:rPr lang="en-US" sz="2800" b="1" dirty="0"/>
              <a:t>Sustainable GW Management Act (SGMA) Update</a:t>
            </a:r>
          </a:p>
        </p:txBody>
      </p:sp>
      <p:sp>
        <p:nvSpPr>
          <p:cNvPr id="7" name="TextBox 6"/>
          <p:cNvSpPr txBox="1"/>
          <p:nvPr/>
        </p:nvSpPr>
        <p:spPr>
          <a:xfrm>
            <a:off x="0" y="2436625"/>
            <a:ext cx="11787186" cy="3970318"/>
          </a:xfrm>
          <a:prstGeom prst="rect">
            <a:avLst/>
          </a:prstGeom>
          <a:noFill/>
        </p:spPr>
        <p:txBody>
          <a:bodyPr wrap="square" rtlCol="0">
            <a:spAutoFit/>
          </a:bodyPr>
          <a:lstStyle/>
          <a:p>
            <a:pPr marL="742950" lvl="1" indent="-285750">
              <a:buFont typeface="Wingdings" panose="05000000000000000000" pitchFamily="2" charset="2"/>
              <a:buChar char="§"/>
            </a:pPr>
            <a:r>
              <a:rPr lang="en-US" dirty="0"/>
              <a:t>GSP submitted Jan. 2022 (revised July 2024)</a:t>
            </a:r>
          </a:p>
          <a:p>
            <a:pPr marL="1200150" lvl="2" indent="-285750">
              <a:buFont typeface="Wingdings" panose="05000000000000000000" pitchFamily="2" charset="2"/>
              <a:buChar char="Ø"/>
            </a:pPr>
            <a:r>
              <a:rPr lang="en-US" dirty="0"/>
              <a:t>Approved March 2023</a:t>
            </a:r>
          </a:p>
          <a:p>
            <a:pPr marL="1657350" lvl="3" indent="-285750">
              <a:buFont typeface="Arial" panose="020B0604020202020204" pitchFamily="34" charset="0"/>
              <a:buChar char="•"/>
            </a:pPr>
            <a:r>
              <a:rPr lang="en-US" dirty="0"/>
              <a:t>Impact Analysis &amp; Well Mitigation Plan </a:t>
            </a:r>
            <a:r>
              <a:rPr lang="en-US" dirty="0" err="1"/>
              <a:t>Req’d</a:t>
            </a:r>
            <a:endParaRPr lang="en-US" dirty="0"/>
          </a:p>
          <a:p>
            <a:pPr marL="1657350" lvl="3" indent="-285750">
              <a:buFont typeface="Arial" panose="020B0604020202020204" pitchFamily="34" charset="0"/>
              <a:buChar char="•"/>
            </a:pPr>
            <a:r>
              <a:rPr lang="en-US" dirty="0"/>
              <a:t>Management Action Framework/Plan </a:t>
            </a:r>
            <a:r>
              <a:rPr lang="en-US" dirty="0" err="1"/>
              <a:t>Req’d</a:t>
            </a:r>
            <a:endParaRPr lang="en-US" dirty="0"/>
          </a:p>
          <a:p>
            <a:pPr marL="742950" lvl="1" indent="-285750">
              <a:buFont typeface="Wingdings" panose="05000000000000000000" pitchFamily="2" charset="2"/>
              <a:buChar char="§"/>
            </a:pPr>
            <a:r>
              <a:rPr lang="en-US" dirty="0"/>
              <a:t>5-year Periodic Eval and Amended GSP due Jan. 2027</a:t>
            </a:r>
          </a:p>
          <a:p>
            <a:pPr marL="1200150" lvl="2" indent="-285750">
              <a:buFont typeface="Wingdings" panose="05000000000000000000" pitchFamily="2" charset="2"/>
              <a:buChar char="Ø"/>
            </a:pPr>
            <a:r>
              <a:rPr lang="en-US" dirty="0"/>
              <a:t>Well Mitigation Plan Adopted Jan. 2026</a:t>
            </a:r>
          </a:p>
          <a:p>
            <a:pPr marL="1200150" lvl="2" indent="-285750">
              <a:buFont typeface="Wingdings" panose="05000000000000000000" pitchFamily="2" charset="2"/>
              <a:buChar char="Ø"/>
            </a:pPr>
            <a:r>
              <a:rPr lang="en-US" dirty="0"/>
              <a:t>Groundwater Use Management Program Adopted Jan. 2026</a:t>
            </a:r>
          </a:p>
          <a:p>
            <a:pPr marL="2114550" lvl="4" indent="-285750">
              <a:buFont typeface="Arial" panose="020B0604020202020204" pitchFamily="34" charset="0"/>
              <a:buChar char="•"/>
            </a:pPr>
            <a:r>
              <a:rPr lang="en-US" dirty="0"/>
              <a:t>Management Action Plan to Meet Demand Reduction in the NDE due From Stan. Co by Nov. 2026</a:t>
            </a:r>
          </a:p>
          <a:p>
            <a:pPr marL="2571750" lvl="5" indent="-285750">
              <a:buFont typeface="Arial" panose="020B0604020202020204" pitchFamily="34" charset="0"/>
              <a:buChar char="•"/>
            </a:pPr>
            <a:r>
              <a:rPr lang="en-US" dirty="0"/>
              <a:t>Implementation of Demand Reduction in NDE Starting Jan. 2027</a:t>
            </a:r>
          </a:p>
          <a:p>
            <a:pPr marL="742950" lvl="1" indent="-285750">
              <a:buFont typeface="Wingdings" panose="05000000000000000000" pitchFamily="2" charset="2"/>
              <a:buChar char="§"/>
            </a:pPr>
            <a:r>
              <a:rPr lang="en-US" dirty="0"/>
              <a:t>2025 WY Annual Report (5</a:t>
            </a:r>
            <a:r>
              <a:rPr lang="en-US" baseline="30000" dirty="0"/>
              <a:t>th</a:t>
            </a:r>
            <a:r>
              <a:rPr lang="en-US" dirty="0"/>
              <a:t>) - Submitted by April 1</a:t>
            </a:r>
            <a:r>
              <a:rPr lang="en-US" baseline="30000" dirty="0"/>
              <a:t>st</a:t>
            </a:r>
            <a:endParaRPr lang="en-US" dirty="0"/>
          </a:p>
          <a:p>
            <a:pPr marL="1200150" lvl="2" indent="-285750">
              <a:buFont typeface="Wingdings" panose="05000000000000000000" pitchFamily="2" charset="2"/>
              <a:buChar char="Ø"/>
            </a:pPr>
            <a:r>
              <a:rPr lang="en-US" dirty="0"/>
              <a:t>Continued water level decline primarily in NDE</a:t>
            </a:r>
          </a:p>
          <a:p>
            <a:pPr marL="742950" lvl="1" indent="-285750">
              <a:buFont typeface="Wingdings" panose="05000000000000000000" pitchFamily="2" charset="2"/>
              <a:buChar char="§"/>
            </a:pPr>
            <a:r>
              <a:rPr lang="en-US" dirty="0"/>
              <a:t>Projects </a:t>
            </a:r>
          </a:p>
          <a:p>
            <a:pPr marL="1200150" lvl="2" indent="-285750">
              <a:buFont typeface="Wingdings" panose="05000000000000000000" pitchFamily="2" charset="2"/>
              <a:buChar char="Ø"/>
            </a:pPr>
            <a:r>
              <a:rPr lang="en-US" dirty="0"/>
              <a:t>OID 10-Yr OOD Water Sale Program – 4</a:t>
            </a:r>
            <a:r>
              <a:rPr lang="en-US" baseline="30000" dirty="0"/>
              <a:t>th</a:t>
            </a:r>
            <a:r>
              <a:rPr lang="en-US" dirty="0"/>
              <a:t> Year</a:t>
            </a:r>
          </a:p>
          <a:p>
            <a:pPr marL="1200150" lvl="2" indent="-285750">
              <a:buFont typeface="Wingdings" panose="05000000000000000000" pitchFamily="2" charset="2"/>
              <a:buChar char="Ø"/>
            </a:pPr>
            <a:r>
              <a:rPr lang="en-US" dirty="0"/>
              <a:t>$14.4M SGM Implementation Grant – OID Paulsell Lat. Expansion (Phase 1 Constructed 2025 &amp; 2026)</a:t>
            </a:r>
          </a:p>
        </p:txBody>
      </p:sp>
      <p:sp>
        <p:nvSpPr>
          <p:cNvPr id="8" name="Slide Number Placeholder 7"/>
          <p:cNvSpPr>
            <a:spLocks noGrp="1"/>
          </p:cNvSpPr>
          <p:nvPr>
            <p:ph type="sldNum" sz="quarter" idx="12"/>
          </p:nvPr>
        </p:nvSpPr>
        <p:spPr/>
        <p:txBody>
          <a:bodyPr/>
          <a:lstStyle/>
          <a:p>
            <a:r>
              <a:rPr lang="en-US" dirty="0"/>
              <a:t> </a:t>
            </a:r>
            <a:fld id="{E060ABA7-F205-4EBA-B68B-5C60C1A01879}" type="slidenum">
              <a:rPr lang="en-US" smtClean="0"/>
              <a:t>16</a:t>
            </a:fld>
            <a:endParaRPr lang="en-US" dirty="0"/>
          </a:p>
        </p:txBody>
      </p:sp>
      <p:sp>
        <p:nvSpPr>
          <p:cNvPr id="12" name="TextBox 11"/>
          <p:cNvSpPr txBox="1"/>
          <p:nvPr/>
        </p:nvSpPr>
        <p:spPr>
          <a:xfrm>
            <a:off x="404814" y="1410126"/>
            <a:ext cx="5109295" cy="830997"/>
          </a:xfrm>
          <a:prstGeom prst="rect">
            <a:avLst/>
          </a:prstGeom>
          <a:noFill/>
        </p:spPr>
        <p:txBody>
          <a:bodyPr wrap="square" rtlCol="0">
            <a:spAutoFit/>
          </a:bodyPr>
          <a:lstStyle/>
          <a:p>
            <a:pPr algn="ctr"/>
            <a:r>
              <a:rPr lang="en-US" sz="2800" b="1" dirty="0"/>
              <a:t>Modesto GW </a:t>
            </a:r>
            <a:r>
              <a:rPr lang="en-US" sz="2800" b="1" dirty="0" err="1"/>
              <a:t>Subbasin</a:t>
            </a:r>
            <a:endParaRPr lang="en-US" sz="2800" b="1" dirty="0"/>
          </a:p>
          <a:p>
            <a:pPr algn="ctr"/>
            <a:r>
              <a:rPr lang="en-US" sz="2000" b="1" dirty="0"/>
              <a:t>1 GSA (250k ac) - south of the Stanislaus River</a:t>
            </a:r>
          </a:p>
        </p:txBody>
      </p:sp>
    </p:spTree>
    <p:extLst>
      <p:ext uri="{BB962C8B-B14F-4D97-AF65-F5344CB8AC3E}">
        <p14:creationId xmlns:p14="http://schemas.microsoft.com/office/powerpoint/2010/main" val="2818603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B99AA6-6B5C-A70A-A53F-5E9544554156}"/>
              </a:ext>
            </a:extLst>
          </p:cNvPr>
          <p:cNvPicPr>
            <a:picLocks noChangeAspect="1"/>
          </p:cNvPicPr>
          <p:nvPr/>
        </p:nvPicPr>
        <p:blipFill>
          <a:blip r:embed="rId2"/>
          <a:stretch>
            <a:fillRect/>
          </a:stretch>
        </p:blipFill>
        <p:spPr>
          <a:xfrm>
            <a:off x="0" y="7598"/>
            <a:ext cx="12192000" cy="6842804"/>
          </a:xfrm>
          <a:prstGeom prst="rect">
            <a:avLst/>
          </a:prstGeom>
        </p:spPr>
      </p:pic>
      <p:sp>
        <p:nvSpPr>
          <p:cNvPr id="4" name="Slide Number Placeholder 3">
            <a:extLst>
              <a:ext uri="{FF2B5EF4-FFF2-40B4-BE49-F238E27FC236}">
                <a16:creationId xmlns:a16="http://schemas.microsoft.com/office/drawing/2014/main" id="{35D589B3-8299-C929-8209-70FE4811923B}"/>
              </a:ext>
            </a:extLst>
          </p:cNvPr>
          <p:cNvSpPr>
            <a:spLocks noGrp="1"/>
          </p:cNvSpPr>
          <p:nvPr>
            <p:ph type="sldNum" sz="quarter" idx="12"/>
          </p:nvPr>
        </p:nvSpPr>
        <p:spPr/>
        <p:txBody>
          <a:bodyPr/>
          <a:lstStyle/>
          <a:p>
            <a:fld id="{E060ABA7-F205-4EBA-B68B-5C60C1A01879}" type="slidenum">
              <a:rPr lang="en-US" smtClean="0"/>
              <a:t>17</a:t>
            </a:fld>
            <a:endParaRPr lang="en-US"/>
          </a:p>
        </p:txBody>
      </p:sp>
    </p:spTree>
    <p:extLst>
      <p:ext uri="{BB962C8B-B14F-4D97-AF65-F5344CB8AC3E}">
        <p14:creationId xmlns:p14="http://schemas.microsoft.com/office/powerpoint/2010/main" val="250334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AC874B-4159-FD86-A029-EC08FB0837D7}"/>
              </a:ext>
            </a:extLst>
          </p:cNvPr>
          <p:cNvPicPr>
            <a:picLocks noChangeAspect="1"/>
          </p:cNvPicPr>
          <p:nvPr/>
        </p:nvPicPr>
        <p:blipFill>
          <a:blip r:embed="rId2"/>
          <a:stretch>
            <a:fillRect/>
          </a:stretch>
        </p:blipFill>
        <p:spPr>
          <a:xfrm>
            <a:off x="0" y="8129"/>
            <a:ext cx="12192000" cy="6841741"/>
          </a:xfrm>
          <a:prstGeom prst="rect">
            <a:avLst/>
          </a:prstGeom>
        </p:spPr>
      </p:pic>
      <p:sp>
        <p:nvSpPr>
          <p:cNvPr id="4" name="Slide Number Placeholder 3">
            <a:extLst>
              <a:ext uri="{FF2B5EF4-FFF2-40B4-BE49-F238E27FC236}">
                <a16:creationId xmlns:a16="http://schemas.microsoft.com/office/drawing/2014/main" id="{A5047E15-3A20-EA01-A928-3AF3F091B1CF}"/>
              </a:ext>
            </a:extLst>
          </p:cNvPr>
          <p:cNvSpPr>
            <a:spLocks noGrp="1"/>
          </p:cNvSpPr>
          <p:nvPr>
            <p:ph type="sldNum" sz="quarter" idx="12"/>
          </p:nvPr>
        </p:nvSpPr>
        <p:spPr/>
        <p:txBody>
          <a:bodyPr/>
          <a:lstStyle/>
          <a:p>
            <a:fld id="{E060ABA7-F205-4EBA-B68B-5C60C1A01879}" type="slidenum">
              <a:rPr lang="en-US" smtClean="0"/>
              <a:t>18</a:t>
            </a:fld>
            <a:endParaRPr lang="en-US"/>
          </a:p>
        </p:txBody>
      </p:sp>
    </p:spTree>
    <p:extLst>
      <p:ext uri="{BB962C8B-B14F-4D97-AF65-F5344CB8AC3E}">
        <p14:creationId xmlns:p14="http://schemas.microsoft.com/office/powerpoint/2010/main" val="3518114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54C20D-94FE-16C4-B834-19DF85A2C789}"/>
              </a:ext>
            </a:extLst>
          </p:cNvPr>
          <p:cNvPicPr>
            <a:picLocks noChangeAspect="1"/>
          </p:cNvPicPr>
          <p:nvPr/>
        </p:nvPicPr>
        <p:blipFill>
          <a:blip r:embed="rId2"/>
          <a:stretch>
            <a:fillRect/>
          </a:stretch>
        </p:blipFill>
        <p:spPr>
          <a:xfrm>
            <a:off x="6269" y="0"/>
            <a:ext cx="12179461" cy="6858000"/>
          </a:xfrm>
          <a:prstGeom prst="rect">
            <a:avLst/>
          </a:prstGeom>
        </p:spPr>
      </p:pic>
      <p:sp>
        <p:nvSpPr>
          <p:cNvPr id="4" name="Slide Number Placeholder 3">
            <a:extLst>
              <a:ext uri="{FF2B5EF4-FFF2-40B4-BE49-F238E27FC236}">
                <a16:creationId xmlns:a16="http://schemas.microsoft.com/office/drawing/2014/main" id="{836E433F-D5B1-C657-E742-571ADE20D551}"/>
              </a:ext>
            </a:extLst>
          </p:cNvPr>
          <p:cNvSpPr>
            <a:spLocks noGrp="1"/>
          </p:cNvSpPr>
          <p:nvPr>
            <p:ph type="sldNum" sz="quarter" idx="12"/>
          </p:nvPr>
        </p:nvSpPr>
        <p:spPr/>
        <p:txBody>
          <a:bodyPr/>
          <a:lstStyle/>
          <a:p>
            <a:fld id="{E060ABA7-F205-4EBA-B68B-5C60C1A01879}" type="slidenum">
              <a:rPr lang="en-US" smtClean="0"/>
              <a:t>19</a:t>
            </a:fld>
            <a:endParaRPr lang="en-US"/>
          </a:p>
        </p:txBody>
      </p:sp>
    </p:spTree>
    <p:extLst>
      <p:ext uri="{BB962C8B-B14F-4D97-AF65-F5344CB8AC3E}">
        <p14:creationId xmlns:p14="http://schemas.microsoft.com/office/powerpoint/2010/main" val="331796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6606905"/>
              </p:ext>
            </p:extLst>
          </p:nvPr>
        </p:nvGraphicFramePr>
        <p:xfrm>
          <a:off x="1317355" y="1239864"/>
          <a:ext cx="9407471" cy="4038700"/>
        </p:xfrm>
        <a:graphic>
          <a:graphicData uri="http://schemas.openxmlformats.org/drawingml/2006/table">
            <a:tbl>
              <a:tblPr>
                <a:tableStyleId>{5C22544A-7EE6-4342-B048-85BDC9FD1C3A}</a:tableStyleId>
              </a:tblPr>
              <a:tblGrid>
                <a:gridCol w="1893711">
                  <a:extLst>
                    <a:ext uri="{9D8B030D-6E8A-4147-A177-3AD203B41FA5}">
                      <a16:colId xmlns:a16="http://schemas.microsoft.com/office/drawing/2014/main" val="20000"/>
                    </a:ext>
                  </a:extLst>
                </a:gridCol>
                <a:gridCol w="2001937">
                  <a:extLst>
                    <a:ext uri="{9D8B030D-6E8A-4147-A177-3AD203B41FA5}">
                      <a16:colId xmlns:a16="http://schemas.microsoft.com/office/drawing/2014/main" val="20001"/>
                    </a:ext>
                  </a:extLst>
                </a:gridCol>
                <a:gridCol w="1911004">
                  <a:extLst>
                    <a:ext uri="{9D8B030D-6E8A-4147-A177-3AD203B41FA5}">
                      <a16:colId xmlns:a16="http://schemas.microsoft.com/office/drawing/2014/main" val="20002"/>
                    </a:ext>
                  </a:extLst>
                </a:gridCol>
                <a:gridCol w="1988872">
                  <a:extLst>
                    <a:ext uri="{9D8B030D-6E8A-4147-A177-3AD203B41FA5}">
                      <a16:colId xmlns:a16="http://schemas.microsoft.com/office/drawing/2014/main" val="20003"/>
                    </a:ext>
                  </a:extLst>
                </a:gridCol>
                <a:gridCol w="1611947">
                  <a:extLst>
                    <a:ext uri="{9D8B030D-6E8A-4147-A177-3AD203B41FA5}">
                      <a16:colId xmlns:a16="http://schemas.microsoft.com/office/drawing/2014/main" val="20004"/>
                    </a:ext>
                  </a:extLst>
                </a:gridCol>
              </a:tblGrid>
              <a:tr h="1613625">
                <a:tc>
                  <a:txBody>
                    <a:bodyPr/>
                    <a:lstStyle/>
                    <a:p>
                      <a:pPr algn="ctr" fontAlgn="ctr"/>
                      <a:r>
                        <a:rPr lang="en-US" sz="2400" u="none" strike="noStrike" dirty="0">
                          <a:effectLst/>
                        </a:rPr>
                        <a:t>Year</a:t>
                      </a:r>
                      <a:endParaRPr lang="en-US" sz="2400" b="0"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en-US" sz="2400" u="none" strike="noStrike" dirty="0">
                          <a:effectLst/>
                        </a:rPr>
                        <a:t>*Surface Water Diversions</a:t>
                      </a:r>
                      <a:endParaRPr lang="en-US" sz="2400" b="0"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en-US" sz="2400" u="none" strike="noStrike" dirty="0">
                          <a:effectLst/>
                        </a:rPr>
                        <a:t>October Surface Water Diversions</a:t>
                      </a:r>
                      <a:endParaRPr lang="en-US" sz="2400" b="0"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en-US" sz="2400" u="none" strike="noStrike" dirty="0">
                          <a:effectLst/>
                        </a:rPr>
                        <a:t>District Groundwater Pumping</a:t>
                      </a:r>
                      <a:endParaRPr lang="en-US" sz="2400" b="0"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en-US" sz="2400" u="none" strike="noStrike" dirty="0">
                          <a:effectLst/>
                        </a:rPr>
                        <a:t>Out of District Water Use</a:t>
                      </a:r>
                      <a:endParaRPr lang="en-US" sz="2400" b="0" i="0" u="none" strike="noStrike" dirty="0">
                        <a:solidFill>
                          <a:srgbClr val="000000"/>
                        </a:solidFill>
                        <a:effectLst/>
                        <a:latin typeface="Cambria" panose="02040503050406030204" pitchFamily="18" charset="0"/>
                      </a:endParaRPr>
                    </a:p>
                  </a:txBody>
                  <a:tcPr marL="0" marR="0" marT="0" marB="0" anchor="ctr"/>
                </a:tc>
                <a:extLst>
                  <a:ext uri="{0D108BD9-81ED-4DB2-BD59-A6C34878D82A}">
                    <a16:rowId xmlns:a16="http://schemas.microsoft.com/office/drawing/2014/main" val="10000"/>
                  </a:ext>
                </a:extLst>
              </a:tr>
              <a:tr h="613574">
                <a:tc>
                  <a:txBody>
                    <a:bodyPr/>
                    <a:lstStyle/>
                    <a:p>
                      <a:pPr algn="ctr" fontAlgn="ctr"/>
                      <a:r>
                        <a:rPr lang="en-US" sz="2400" b="1" u="none" strike="noStrike" dirty="0">
                          <a:effectLst/>
                        </a:rPr>
                        <a:t>2024</a:t>
                      </a:r>
                    </a:p>
                  </a:txBody>
                  <a:tcPr marL="0" marR="0" marT="0" marB="0" anchor="ctr"/>
                </a:tc>
                <a:tc>
                  <a:txBody>
                    <a:bodyPr/>
                    <a:lstStyle/>
                    <a:p>
                      <a:pPr algn="r" fontAlgn="b"/>
                      <a:r>
                        <a:rPr lang="en-US" sz="2400" b="1" u="none" strike="noStrike" dirty="0">
                          <a:solidFill>
                            <a:schemeClr val="tx1"/>
                          </a:solidFill>
                          <a:effectLst/>
                        </a:rPr>
                        <a:t>234,924</a:t>
                      </a:r>
                      <a:endParaRPr lang="en-US" sz="2400" b="1" i="0" u="none" strike="noStrike" dirty="0">
                        <a:solidFill>
                          <a:schemeClr val="tx1"/>
                        </a:solidFill>
                        <a:effectLst/>
                        <a:latin typeface="Calibri" panose="020F0502020204030204" pitchFamily="34" charset="0"/>
                      </a:endParaRPr>
                    </a:p>
                  </a:txBody>
                  <a:tcPr marL="0" marR="0" marT="0" marB="0" anchor="ctr"/>
                </a:tc>
                <a:tc>
                  <a:txBody>
                    <a:bodyPr/>
                    <a:lstStyle/>
                    <a:p>
                      <a:pPr algn="r" fontAlgn="ctr"/>
                      <a:r>
                        <a:rPr lang="en-US" sz="2400" b="1" u="none" strike="noStrike" dirty="0">
                          <a:solidFill>
                            <a:schemeClr val="tx1"/>
                          </a:solidFill>
                          <a:effectLst/>
                        </a:rPr>
                        <a:t>21,859</a:t>
                      </a:r>
                      <a:endParaRPr lang="en-US" sz="2400" b="1" i="0" u="none" strike="noStrike" dirty="0">
                        <a:solidFill>
                          <a:schemeClr val="tx1"/>
                        </a:solidFill>
                        <a:effectLst/>
                        <a:latin typeface="Cambria" panose="02040503050406030204" pitchFamily="18" charset="0"/>
                      </a:endParaRPr>
                    </a:p>
                  </a:txBody>
                  <a:tcPr marL="0" marR="0" marT="0" marB="0" anchor="ctr"/>
                </a:tc>
                <a:tc>
                  <a:txBody>
                    <a:bodyPr/>
                    <a:lstStyle/>
                    <a:p>
                      <a:pPr algn="r" fontAlgn="ctr"/>
                      <a:r>
                        <a:rPr lang="en-US" sz="2400" b="1" u="none" strike="noStrike" dirty="0">
                          <a:effectLst/>
                        </a:rPr>
                        <a:t>1,309</a:t>
                      </a:r>
                      <a:endParaRPr lang="en-US" sz="2400" b="1" i="0" u="none" strike="noStrike" dirty="0">
                        <a:solidFill>
                          <a:srgbClr val="000000"/>
                        </a:solidFill>
                        <a:effectLst/>
                        <a:latin typeface="Cambria" panose="02040503050406030204" pitchFamily="18" charset="0"/>
                      </a:endParaRPr>
                    </a:p>
                  </a:txBody>
                  <a:tcPr marL="0" marR="0" marT="0" marB="0" anchor="ctr"/>
                </a:tc>
                <a:tc>
                  <a:txBody>
                    <a:bodyPr/>
                    <a:lstStyle/>
                    <a:p>
                      <a:pPr algn="r" fontAlgn="ctr"/>
                      <a:r>
                        <a:rPr lang="en-US" sz="2400" b="1" u="none" strike="noStrike" dirty="0">
                          <a:effectLst/>
                        </a:rPr>
                        <a:t>7,872</a:t>
                      </a:r>
                      <a:endParaRPr lang="en-US" sz="2400" b="1" i="0" u="none" strike="noStrike" dirty="0">
                        <a:solidFill>
                          <a:srgbClr val="000000"/>
                        </a:solidFill>
                        <a:effectLst/>
                        <a:latin typeface="Cambria" panose="02040503050406030204" pitchFamily="18" charset="0"/>
                      </a:endParaRPr>
                    </a:p>
                  </a:txBody>
                  <a:tcPr marL="0" marR="0" marT="0" marB="0" anchor="ctr"/>
                </a:tc>
                <a:extLst>
                  <a:ext uri="{0D108BD9-81ED-4DB2-BD59-A6C34878D82A}">
                    <a16:rowId xmlns:a16="http://schemas.microsoft.com/office/drawing/2014/main" val="3151927698"/>
                  </a:ext>
                </a:extLst>
              </a:tr>
              <a:tr h="613574">
                <a:tc>
                  <a:txBody>
                    <a:bodyPr/>
                    <a:lstStyle/>
                    <a:p>
                      <a:pPr algn="ctr" fontAlgn="ctr"/>
                      <a:r>
                        <a:rPr lang="en-US" sz="2400" b="1" u="none" strike="noStrike" dirty="0">
                          <a:effectLst/>
                        </a:rPr>
                        <a:t>2025</a:t>
                      </a:r>
                      <a:endParaRPr lang="en-US" sz="2400" b="1" i="0" u="none" strike="noStrike" dirty="0">
                        <a:solidFill>
                          <a:srgbClr val="000000"/>
                        </a:solidFill>
                        <a:effectLst/>
                        <a:latin typeface="Cambria" panose="02040503050406030204" pitchFamily="18" charset="0"/>
                      </a:endParaRPr>
                    </a:p>
                  </a:txBody>
                  <a:tcPr marL="0" marR="0" marT="0" marB="0" anchor="ctr"/>
                </a:tc>
                <a:tc>
                  <a:txBody>
                    <a:bodyPr/>
                    <a:lstStyle/>
                    <a:p>
                      <a:pPr algn="r" fontAlgn="b"/>
                      <a:r>
                        <a:rPr lang="en-US" sz="2400" b="1" u="none" strike="noStrike" dirty="0">
                          <a:solidFill>
                            <a:schemeClr val="tx1"/>
                          </a:solidFill>
                          <a:effectLst/>
                        </a:rPr>
                        <a:t>235,595</a:t>
                      </a:r>
                      <a:endParaRPr lang="en-US" sz="2400" b="1" i="0" u="none" strike="noStrike" dirty="0">
                        <a:solidFill>
                          <a:schemeClr val="tx1"/>
                        </a:solidFill>
                        <a:effectLst/>
                        <a:latin typeface="Calibri" panose="020F0502020204030204" pitchFamily="34" charset="0"/>
                      </a:endParaRPr>
                    </a:p>
                  </a:txBody>
                  <a:tcPr marL="0" marR="0" marT="0" marB="0" anchor="ctr"/>
                </a:tc>
                <a:tc>
                  <a:txBody>
                    <a:bodyPr/>
                    <a:lstStyle/>
                    <a:p>
                      <a:pPr algn="r" fontAlgn="ctr"/>
                      <a:r>
                        <a:rPr lang="en-US" sz="2400" b="1" u="none" strike="noStrike" dirty="0">
                          <a:solidFill>
                            <a:schemeClr val="tx1"/>
                          </a:solidFill>
                          <a:effectLst/>
                        </a:rPr>
                        <a:t>9,858</a:t>
                      </a:r>
                      <a:endParaRPr lang="en-US" sz="2400" b="1" i="0" u="none" strike="noStrike" dirty="0">
                        <a:solidFill>
                          <a:schemeClr val="tx1"/>
                        </a:solidFill>
                        <a:effectLst/>
                        <a:latin typeface="Cambria" panose="02040503050406030204" pitchFamily="18" charset="0"/>
                      </a:endParaRPr>
                    </a:p>
                  </a:txBody>
                  <a:tcPr marL="0" marR="0" marT="0" marB="0" anchor="ctr"/>
                </a:tc>
                <a:tc>
                  <a:txBody>
                    <a:bodyPr/>
                    <a:lstStyle/>
                    <a:p>
                      <a:pPr algn="r" fontAlgn="ctr"/>
                      <a:r>
                        <a:rPr lang="en-US" sz="2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1,323</a:t>
                      </a:r>
                    </a:p>
                  </a:txBody>
                  <a:tcPr marL="0" marR="0" marT="0" marB="0" anchor="ctr"/>
                </a:tc>
                <a:tc>
                  <a:txBody>
                    <a:bodyPr/>
                    <a:lstStyle/>
                    <a:p>
                      <a:pPr algn="r" fontAlgn="ctr"/>
                      <a:r>
                        <a:rPr lang="en-US" sz="2400" b="1" u="none" strike="noStrike" dirty="0">
                          <a:effectLst/>
                        </a:rPr>
                        <a:t>12,194</a:t>
                      </a:r>
                      <a:endParaRPr lang="en-US" sz="2400" b="1" i="0" u="none" strike="noStrike" dirty="0">
                        <a:solidFill>
                          <a:srgbClr val="000000"/>
                        </a:solidFill>
                        <a:effectLst/>
                        <a:latin typeface="Cambria" panose="02040503050406030204" pitchFamily="18" charset="0"/>
                      </a:endParaRPr>
                    </a:p>
                  </a:txBody>
                  <a:tcPr marL="0" marR="0" marT="0" marB="0" anchor="ctr"/>
                </a:tc>
                <a:extLst>
                  <a:ext uri="{0D108BD9-81ED-4DB2-BD59-A6C34878D82A}">
                    <a16:rowId xmlns:a16="http://schemas.microsoft.com/office/drawing/2014/main" val="10001"/>
                  </a:ext>
                </a:extLst>
              </a:tr>
              <a:tr h="613574">
                <a:tc>
                  <a:txBody>
                    <a:bodyPr/>
                    <a:lstStyle/>
                    <a:p>
                      <a:pPr algn="ctr" fontAlgn="b"/>
                      <a:r>
                        <a:rPr lang="en-US" sz="2400" u="none" strike="noStrike" dirty="0">
                          <a:effectLst/>
                        </a:rPr>
                        <a:t>Avg. 2016-25</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400" u="none" strike="noStrike" dirty="0">
                          <a:solidFill>
                            <a:schemeClr val="tx1"/>
                          </a:solidFill>
                          <a:effectLst/>
                        </a:rPr>
                        <a:t>224,591</a:t>
                      </a:r>
                      <a:endParaRPr lang="en-US" sz="24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2400" u="none" strike="noStrike" dirty="0">
                          <a:solidFill>
                            <a:schemeClr val="tx1"/>
                          </a:solidFill>
                          <a:effectLst/>
                        </a:rPr>
                        <a:t>16, 778</a:t>
                      </a:r>
                      <a:endParaRPr lang="en-US" sz="24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2400" b="0" i="0" u="none" strike="noStrike" dirty="0">
                          <a:solidFill>
                            <a:schemeClr val="dk1"/>
                          </a:solidFill>
                          <a:effectLst/>
                          <a:latin typeface="+mn-lt"/>
                        </a:rPr>
                        <a:t>2,013</a:t>
                      </a:r>
                    </a:p>
                  </a:txBody>
                  <a:tcPr marL="0" marR="0" marT="0" marB="0" anchor="b"/>
                </a:tc>
                <a:tc>
                  <a:txBody>
                    <a:bodyPr/>
                    <a:lstStyle/>
                    <a:p>
                      <a:pPr algn="r" fontAlgn="b"/>
                      <a:r>
                        <a:rPr lang="en-US" sz="2400" b="0" i="0" u="none" strike="noStrike" dirty="0">
                          <a:solidFill>
                            <a:schemeClr val="dk1"/>
                          </a:solidFill>
                          <a:effectLst/>
                          <a:latin typeface="+mn-lt"/>
                        </a:rPr>
                        <a:t>5,229</a:t>
                      </a:r>
                      <a:endParaRPr lang="en-US"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584353">
                <a:tc>
                  <a:txBody>
                    <a:bodyPr/>
                    <a:lstStyle/>
                    <a:p>
                      <a:pPr algn="ctr" fontAlgn="b"/>
                      <a:r>
                        <a:rPr lang="en-US" sz="2400" u="none" strike="noStrike" dirty="0">
                          <a:effectLst/>
                        </a:rPr>
                        <a:t>Avg. 2021-25</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400" b="0" u="none" strike="noStrike" dirty="0">
                          <a:solidFill>
                            <a:schemeClr val="tx1"/>
                          </a:solidFill>
                          <a:effectLst/>
                        </a:rPr>
                        <a:t>239,802</a:t>
                      </a:r>
                      <a:endParaRPr lang="en-US" sz="24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2400" b="0" i="0" u="none" strike="noStrike" dirty="0">
                          <a:solidFill>
                            <a:schemeClr val="tx1"/>
                          </a:solidFill>
                          <a:effectLst/>
                          <a:latin typeface="+mn-lt"/>
                        </a:rPr>
                        <a:t>16,771</a:t>
                      </a:r>
                      <a:endParaRPr lang="en-US" sz="24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2400" u="none" strike="noStrike" dirty="0">
                          <a:effectLst/>
                        </a:rPr>
                        <a:t>1,612</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400" u="none" strike="noStrike" dirty="0">
                          <a:effectLst/>
                        </a:rPr>
                        <a:t>6,518</a:t>
                      </a:r>
                      <a:endParaRPr lang="en-US"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bl>
          </a:graphicData>
        </a:graphic>
      </p:graphicFrame>
      <p:sp>
        <p:nvSpPr>
          <p:cNvPr id="6" name="TextBox 5"/>
          <p:cNvSpPr txBox="1"/>
          <p:nvPr/>
        </p:nvSpPr>
        <p:spPr>
          <a:xfrm>
            <a:off x="698069" y="423764"/>
            <a:ext cx="10795861" cy="523220"/>
          </a:xfrm>
          <a:prstGeom prst="rect">
            <a:avLst/>
          </a:prstGeom>
          <a:noFill/>
        </p:spPr>
        <p:txBody>
          <a:bodyPr wrap="square" rtlCol="0">
            <a:spAutoFit/>
          </a:bodyPr>
          <a:lstStyle/>
          <a:p>
            <a:pPr algn="ctr"/>
            <a:r>
              <a:rPr lang="en-US" sz="2800" b="1" dirty="0"/>
              <a:t>OID SURFACE WATER USE AND DEEP WELL PRODUCTION SUMMARY</a:t>
            </a:r>
          </a:p>
        </p:txBody>
      </p:sp>
      <p:sp>
        <p:nvSpPr>
          <p:cNvPr id="7" name="TextBox 6"/>
          <p:cNvSpPr txBox="1"/>
          <p:nvPr/>
        </p:nvSpPr>
        <p:spPr>
          <a:xfrm>
            <a:off x="1317354" y="5402660"/>
            <a:ext cx="9407471" cy="369332"/>
          </a:xfrm>
          <a:prstGeom prst="rect">
            <a:avLst/>
          </a:prstGeom>
          <a:noFill/>
        </p:spPr>
        <p:txBody>
          <a:bodyPr wrap="square" rtlCol="0">
            <a:spAutoFit/>
          </a:bodyPr>
          <a:lstStyle/>
          <a:p>
            <a:r>
              <a:rPr lang="en-US" dirty="0"/>
              <a:t>*Calendar year surface water diversions.</a:t>
            </a:r>
          </a:p>
        </p:txBody>
      </p:sp>
      <p:sp>
        <p:nvSpPr>
          <p:cNvPr id="8" name="Slide Number Placeholder 7"/>
          <p:cNvSpPr>
            <a:spLocks noGrp="1"/>
          </p:cNvSpPr>
          <p:nvPr>
            <p:ph type="sldNum" sz="quarter" idx="12"/>
          </p:nvPr>
        </p:nvSpPr>
        <p:spPr/>
        <p:txBody>
          <a:bodyPr/>
          <a:lstStyle/>
          <a:p>
            <a:fld id="{E060ABA7-F205-4EBA-B68B-5C60C1A01879}" type="slidenum">
              <a:rPr lang="en-US" smtClean="0"/>
              <a:t>2</a:t>
            </a:fld>
            <a:endParaRPr lang="en-US"/>
          </a:p>
        </p:txBody>
      </p:sp>
    </p:spTree>
    <p:extLst>
      <p:ext uri="{BB962C8B-B14F-4D97-AF65-F5344CB8AC3E}">
        <p14:creationId xmlns:p14="http://schemas.microsoft.com/office/powerpoint/2010/main" val="1637381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7EC26A-6283-BF0C-9D2D-455DBF9625CD}"/>
              </a:ext>
            </a:extLst>
          </p:cNvPr>
          <p:cNvPicPr>
            <a:picLocks noChangeAspect="1"/>
          </p:cNvPicPr>
          <p:nvPr/>
        </p:nvPicPr>
        <p:blipFill>
          <a:blip r:embed="rId2"/>
          <a:stretch>
            <a:fillRect/>
          </a:stretch>
        </p:blipFill>
        <p:spPr>
          <a:xfrm>
            <a:off x="6269" y="0"/>
            <a:ext cx="12179461" cy="6858000"/>
          </a:xfrm>
          <a:prstGeom prst="rect">
            <a:avLst/>
          </a:prstGeom>
        </p:spPr>
      </p:pic>
      <p:sp>
        <p:nvSpPr>
          <p:cNvPr id="4" name="Slide Number Placeholder 3">
            <a:extLst>
              <a:ext uri="{FF2B5EF4-FFF2-40B4-BE49-F238E27FC236}">
                <a16:creationId xmlns:a16="http://schemas.microsoft.com/office/drawing/2014/main" id="{BC6CE70C-8542-0865-981D-7681524A5EB3}"/>
              </a:ext>
            </a:extLst>
          </p:cNvPr>
          <p:cNvSpPr>
            <a:spLocks noGrp="1"/>
          </p:cNvSpPr>
          <p:nvPr>
            <p:ph type="sldNum" sz="quarter" idx="12"/>
          </p:nvPr>
        </p:nvSpPr>
        <p:spPr/>
        <p:txBody>
          <a:bodyPr/>
          <a:lstStyle/>
          <a:p>
            <a:fld id="{E060ABA7-F205-4EBA-B68B-5C60C1A01879}" type="slidenum">
              <a:rPr lang="en-US" smtClean="0"/>
              <a:t>20</a:t>
            </a:fld>
            <a:endParaRPr lang="en-US"/>
          </a:p>
        </p:txBody>
      </p:sp>
    </p:spTree>
    <p:extLst>
      <p:ext uri="{BB962C8B-B14F-4D97-AF65-F5344CB8AC3E}">
        <p14:creationId xmlns:p14="http://schemas.microsoft.com/office/powerpoint/2010/main" val="144689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6F9641-9651-FFE7-7F30-5E6D024F39F2}"/>
              </a:ext>
            </a:extLst>
          </p:cNvPr>
          <p:cNvPicPr>
            <a:picLocks noChangeAspect="1"/>
          </p:cNvPicPr>
          <p:nvPr/>
        </p:nvPicPr>
        <p:blipFill>
          <a:blip r:embed="rId2"/>
          <a:stretch>
            <a:fillRect/>
          </a:stretch>
        </p:blipFill>
        <p:spPr>
          <a:xfrm>
            <a:off x="1928" y="0"/>
            <a:ext cx="12188143" cy="6858000"/>
          </a:xfrm>
          <a:prstGeom prst="rect">
            <a:avLst/>
          </a:prstGeom>
        </p:spPr>
      </p:pic>
      <p:sp>
        <p:nvSpPr>
          <p:cNvPr id="4" name="Slide Number Placeholder 3">
            <a:extLst>
              <a:ext uri="{FF2B5EF4-FFF2-40B4-BE49-F238E27FC236}">
                <a16:creationId xmlns:a16="http://schemas.microsoft.com/office/drawing/2014/main" id="{773D2F2E-63D5-7DA9-76BA-62289B0ABD7F}"/>
              </a:ext>
            </a:extLst>
          </p:cNvPr>
          <p:cNvSpPr>
            <a:spLocks noGrp="1"/>
          </p:cNvSpPr>
          <p:nvPr>
            <p:ph type="sldNum" sz="quarter" idx="12"/>
          </p:nvPr>
        </p:nvSpPr>
        <p:spPr/>
        <p:txBody>
          <a:bodyPr/>
          <a:lstStyle/>
          <a:p>
            <a:fld id="{E060ABA7-F205-4EBA-B68B-5C60C1A01879}" type="slidenum">
              <a:rPr lang="en-US" smtClean="0"/>
              <a:t>21</a:t>
            </a:fld>
            <a:endParaRPr lang="en-US"/>
          </a:p>
        </p:txBody>
      </p:sp>
    </p:spTree>
    <p:extLst>
      <p:ext uri="{BB962C8B-B14F-4D97-AF65-F5344CB8AC3E}">
        <p14:creationId xmlns:p14="http://schemas.microsoft.com/office/powerpoint/2010/main" val="1848963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DA2E07-D683-DEB6-5524-92D951D16FED}"/>
              </a:ext>
            </a:extLst>
          </p:cNvPr>
          <p:cNvPicPr>
            <a:picLocks noChangeAspect="1"/>
          </p:cNvPicPr>
          <p:nvPr/>
        </p:nvPicPr>
        <p:blipFill>
          <a:blip r:embed="rId2"/>
          <a:stretch>
            <a:fillRect/>
          </a:stretch>
        </p:blipFill>
        <p:spPr>
          <a:xfrm>
            <a:off x="10610" y="0"/>
            <a:ext cx="12170780" cy="6858000"/>
          </a:xfrm>
          <a:prstGeom prst="rect">
            <a:avLst/>
          </a:prstGeom>
        </p:spPr>
      </p:pic>
      <p:sp>
        <p:nvSpPr>
          <p:cNvPr id="4" name="Slide Number Placeholder 3">
            <a:extLst>
              <a:ext uri="{FF2B5EF4-FFF2-40B4-BE49-F238E27FC236}">
                <a16:creationId xmlns:a16="http://schemas.microsoft.com/office/drawing/2014/main" id="{E6BE0F8A-596C-F5FE-AF33-56C9602D1441}"/>
              </a:ext>
            </a:extLst>
          </p:cNvPr>
          <p:cNvSpPr>
            <a:spLocks noGrp="1"/>
          </p:cNvSpPr>
          <p:nvPr>
            <p:ph type="sldNum" sz="quarter" idx="12"/>
          </p:nvPr>
        </p:nvSpPr>
        <p:spPr/>
        <p:txBody>
          <a:bodyPr/>
          <a:lstStyle/>
          <a:p>
            <a:fld id="{E060ABA7-F205-4EBA-B68B-5C60C1A01879}" type="slidenum">
              <a:rPr lang="en-US" smtClean="0"/>
              <a:t>22</a:t>
            </a:fld>
            <a:endParaRPr lang="en-US"/>
          </a:p>
        </p:txBody>
      </p:sp>
    </p:spTree>
    <p:extLst>
      <p:ext uri="{BB962C8B-B14F-4D97-AF65-F5344CB8AC3E}">
        <p14:creationId xmlns:p14="http://schemas.microsoft.com/office/powerpoint/2010/main" val="2987890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0FCEF8-F4E5-105E-0A93-FB500FD82E7E}"/>
              </a:ext>
            </a:extLst>
          </p:cNvPr>
          <p:cNvPicPr>
            <a:picLocks noChangeAspect="1"/>
          </p:cNvPicPr>
          <p:nvPr/>
        </p:nvPicPr>
        <p:blipFill>
          <a:blip r:embed="rId2"/>
          <a:stretch>
            <a:fillRect/>
          </a:stretch>
        </p:blipFill>
        <p:spPr>
          <a:xfrm>
            <a:off x="12988" y="0"/>
            <a:ext cx="12166023" cy="6858000"/>
          </a:xfrm>
          <a:prstGeom prst="rect">
            <a:avLst/>
          </a:prstGeom>
        </p:spPr>
      </p:pic>
      <p:sp>
        <p:nvSpPr>
          <p:cNvPr id="4" name="Slide Number Placeholder 3">
            <a:extLst>
              <a:ext uri="{FF2B5EF4-FFF2-40B4-BE49-F238E27FC236}">
                <a16:creationId xmlns:a16="http://schemas.microsoft.com/office/drawing/2014/main" id="{08ECF056-84BB-4162-DF4E-6BAB650E4042}"/>
              </a:ext>
            </a:extLst>
          </p:cNvPr>
          <p:cNvSpPr>
            <a:spLocks noGrp="1"/>
          </p:cNvSpPr>
          <p:nvPr>
            <p:ph type="sldNum" sz="quarter" idx="12"/>
          </p:nvPr>
        </p:nvSpPr>
        <p:spPr/>
        <p:txBody>
          <a:bodyPr/>
          <a:lstStyle/>
          <a:p>
            <a:fld id="{E060ABA7-F205-4EBA-B68B-5C60C1A01879}" type="slidenum">
              <a:rPr lang="en-US" smtClean="0"/>
              <a:t>23</a:t>
            </a:fld>
            <a:endParaRPr lang="en-US"/>
          </a:p>
        </p:txBody>
      </p:sp>
    </p:spTree>
    <p:extLst>
      <p:ext uri="{BB962C8B-B14F-4D97-AF65-F5344CB8AC3E}">
        <p14:creationId xmlns:p14="http://schemas.microsoft.com/office/powerpoint/2010/main" val="3929600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8A719B-0CAB-4CBB-4B7C-E28B8F30E381}"/>
              </a:ext>
            </a:extLst>
          </p:cNvPr>
          <p:cNvPicPr>
            <a:picLocks noChangeAspect="1"/>
          </p:cNvPicPr>
          <p:nvPr/>
        </p:nvPicPr>
        <p:blipFill>
          <a:blip r:embed="rId2"/>
          <a:stretch>
            <a:fillRect/>
          </a:stretch>
        </p:blipFill>
        <p:spPr>
          <a:xfrm>
            <a:off x="0" y="5694"/>
            <a:ext cx="12192000" cy="6846611"/>
          </a:xfrm>
          <a:prstGeom prst="rect">
            <a:avLst/>
          </a:prstGeom>
        </p:spPr>
      </p:pic>
      <p:sp>
        <p:nvSpPr>
          <p:cNvPr id="4" name="Slide Number Placeholder 3">
            <a:extLst>
              <a:ext uri="{FF2B5EF4-FFF2-40B4-BE49-F238E27FC236}">
                <a16:creationId xmlns:a16="http://schemas.microsoft.com/office/drawing/2014/main" id="{1DD6DDA3-8F82-7E0C-A099-67F45DB15568}"/>
              </a:ext>
            </a:extLst>
          </p:cNvPr>
          <p:cNvSpPr>
            <a:spLocks noGrp="1"/>
          </p:cNvSpPr>
          <p:nvPr>
            <p:ph type="sldNum" sz="quarter" idx="12"/>
          </p:nvPr>
        </p:nvSpPr>
        <p:spPr/>
        <p:txBody>
          <a:bodyPr/>
          <a:lstStyle/>
          <a:p>
            <a:fld id="{E060ABA7-F205-4EBA-B68B-5C60C1A01879}" type="slidenum">
              <a:rPr lang="en-US" smtClean="0"/>
              <a:t>24</a:t>
            </a:fld>
            <a:endParaRPr lang="en-US"/>
          </a:p>
        </p:txBody>
      </p:sp>
    </p:spTree>
    <p:extLst>
      <p:ext uri="{BB962C8B-B14F-4D97-AF65-F5344CB8AC3E}">
        <p14:creationId xmlns:p14="http://schemas.microsoft.com/office/powerpoint/2010/main" val="209547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060ABA7-F205-4EBA-B68B-5C60C1A01879}" type="slidenum">
              <a:rPr lang="en-US" smtClean="0"/>
              <a:t>3</a:t>
            </a:fld>
            <a:endParaRPr lang="en-US"/>
          </a:p>
        </p:txBody>
      </p:sp>
      <p:graphicFrame>
        <p:nvGraphicFramePr>
          <p:cNvPr id="3" name="Chart 2">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049001479"/>
              </p:ext>
            </p:extLst>
          </p:nvPr>
        </p:nvGraphicFramePr>
        <p:xfrm>
          <a:off x="0" y="0"/>
          <a:ext cx="12191999" cy="6857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7296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060ABA7-F205-4EBA-B68B-5C60C1A01879}" type="slidenum">
              <a:rPr lang="en-US" smtClean="0"/>
              <a:t>4</a:t>
            </a:fld>
            <a:endParaRPr lang="en-US"/>
          </a:p>
        </p:txBody>
      </p:sp>
      <p:graphicFrame>
        <p:nvGraphicFramePr>
          <p:cNvPr id="3" name="Chart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962212923"/>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4449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E060ABA7-F205-4EBA-B68B-5C60C1A01879}" type="slidenum">
              <a:rPr lang="en-US" smtClean="0"/>
              <a:t>5</a:t>
            </a:fld>
            <a:endParaRPr lang="en-US"/>
          </a:p>
        </p:txBody>
      </p:sp>
      <p:graphicFrame>
        <p:nvGraphicFramePr>
          <p:cNvPr id="3" name="Chart 2">
            <a:extLst>
              <a:ext uri="{FF2B5EF4-FFF2-40B4-BE49-F238E27FC236}">
                <a16:creationId xmlns:a16="http://schemas.microsoft.com/office/drawing/2014/main" id="{F6031FDC-BF8A-42E4-B7AE-B0C7F88381AB}"/>
              </a:ext>
            </a:extLst>
          </p:cNvPr>
          <p:cNvGraphicFramePr>
            <a:graphicFrameLocks/>
          </p:cNvGraphicFramePr>
          <p:nvPr>
            <p:extLst>
              <p:ext uri="{D42A27DB-BD31-4B8C-83A1-F6EECF244321}">
                <p14:modId xmlns:p14="http://schemas.microsoft.com/office/powerpoint/2010/main" val="3342622820"/>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030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288290675"/>
              </p:ext>
            </p:extLst>
          </p:nvPr>
        </p:nvGraphicFramePr>
        <p:xfrm>
          <a:off x="0" y="1"/>
          <a:ext cx="12192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498374" y="4694909"/>
            <a:ext cx="683202" cy="338554"/>
          </a:xfrm>
          <a:prstGeom prst="rect">
            <a:avLst/>
          </a:prstGeom>
          <a:noFill/>
        </p:spPr>
        <p:txBody>
          <a:bodyPr wrap="square" rtlCol="0">
            <a:spAutoFit/>
          </a:bodyPr>
          <a:lstStyle/>
          <a:p>
            <a:r>
              <a:rPr lang="en-US" sz="1600" dirty="0"/>
              <a:t>2,488</a:t>
            </a:r>
          </a:p>
        </p:txBody>
      </p:sp>
      <p:sp>
        <p:nvSpPr>
          <p:cNvPr id="7" name="TextBox 6"/>
          <p:cNvSpPr txBox="1"/>
          <p:nvPr/>
        </p:nvSpPr>
        <p:spPr>
          <a:xfrm>
            <a:off x="9204362" y="4918126"/>
            <a:ext cx="683492" cy="338554"/>
          </a:xfrm>
          <a:prstGeom prst="rect">
            <a:avLst/>
          </a:prstGeom>
          <a:noFill/>
        </p:spPr>
        <p:txBody>
          <a:bodyPr wrap="square" rtlCol="0">
            <a:spAutoFit/>
          </a:bodyPr>
          <a:lstStyle/>
          <a:p>
            <a:r>
              <a:rPr lang="en-US" sz="1600" dirty="0"/>
              <a:t>1,579</a:t>
            </a:r>
          </a:p>
        </p:txBody>
      </p:sp>
      <p:sp>
        <p:nvSpPr>
          <p:cNvPr id="8" name="TextBox 7"/>
          <p:cNvSpPr txBox="1"/>
          <p:nvPr/>
        </p:nvSpPr>
        <p:spPr>
          <a:xfrm>
            <a:off x="9910350" y="4918126"/>
            <a:ext cx="771814" cy="338554"/>
          </a:xfrm>
          <a:prstGeom prst="rect">
            <a:avLst/>
          </a:prstGeom>
          <a:noFill/>
        </p:spPr>
        <p:txBody>
          <a:bodyPr wrap="square" rtlCol="0">
            <a:spAutoFit/>
          </a:bodyPr>
          <a:lstStyle/>
          <a:p>
            <a:r>
              <a:rPr lang="en-US" sz="1600" dirty="0"/>
              <a:t>1,331</a:t>
            </a:r>
          </a:p>
        </p:txBody>
      </p:sp>
      <p:sp>
        <p:nvSpPr>
          <p:cNvPr id="9" name="TextBox 8"/>
          <p:cNvSpPr txBox="1"/>
          <p:nvPr/>
        </p:nvSpPr>
        <p:spPr>
          <a:xfrm>
            <a:off x="3343787" y="686143"/>
            <a:ext cx="816552" cy="338554"/>
          </a:xfrm>
          <a:prstGeom prst="rect">
            <a:avLst/>
          </a:prstGeom>
          <a:noFill/>
        </p:spPr>
        <p:txBody>
          <a:bodyPr wrap="square" rtlCol="0">
            <a:spAutoFit/>
          </a:bodyPr>
          <a:lstStyle/>
          <a:p>
            <a:r>
              <a:rPr lang="en-US" sz="1600" dirty="0"/>
              <a:t>18,298</a:t>
            </a:r>
          </a:p>
        </p:txBody>
      </p:sp>
      <p:sp>
        <p:nvSpPr>
          <p:cNvPr id="10" name="TextBox 9"/>
          <p:cNvSpPr txBox="1"/>
          <p:nvPr/>
        </p:nvSpPr>
        <p:spPr>
          <a:xfrm>
            <a:off x="4058163" y="2130493"/>
            <a:ext cx="790574" cy="338554"/>
          </a:xfrm>
          <a:prstGeom prst="rect">
            <a:avLst/>
          </a:prstGeom>
          <a:noFill/>
        </p:spPr>
        <p:txBody>
          <a:bodyPr wrap="square" rtlCol="0">
            <a:spAutoFit/>
          </a:bodyPr>
          <a:lstStyle/>
          <a:p>
            <a:r>
              <a:rPr lang="en-US" sz="1600" dirty="0"/>
              <a:t>12,590</a:t>
            </a:r>
          </a:p>
        </p:txBody>
      </p:sp>
      <p:sp>
        <p:nvSpPr>
          <p:cNvPr id="11" name="TextBox 10"/>
          <p:cNvSpPr txBox="1"/>
          <p:nvPr/>
        </p:nvSpPr>
        <p:spPr>
          <a:xfrm>
            <a:off x="4864850" y="4401891"/>
            <a:ext cx="701964" cy="338554"/>
          </a:xfrm>
          <a:prstGeom prst="rect">
            <a:avLst/>
          </a:prstGeom>
          <a:noFill/>
        </p:spPr>
        <p:txBody>
          <a:bodyPr wrap="square" rtlCol="0">
            <a:spAutoFit/>
          </a:bodyPr>
          <a:lstStyle/>
          <a:p>
            <a:r>
              <a:rPr lang="en-US" sz="1600" dirty="0"/>
              <a:t>3,577</a:t>
            </a:r>
          </a:p>
        </p:txBody>
      </p:sp>
      <p:sp>
        <p:nvSpPr>
          <p:cNvPr id="12" name="TextBox 11"/>
          <p:cNvSpPr txBox="1"/>
          <p:nvPr/>
        </p:nvSpPr>
        <p:spPr>
          <a:xfrm>
            <a:off x="5598004" y="4694909"/>
            <a:ext cx="688107" cy="338554"/>
          </a:xfrm>
          <a:prstGeom prst="rect">
            <a:avLst/>
          </a:prstGeom>
          <a:noFill/>
        </p:spPr>
        <p:txBody>
          <a:bodyPr wrap="square" rtlCol="0">
            <a:spAutoFit/>
          </a:bodyPr>
          <a:lstStyle/>
          <a:p>
            <a:r>
              <a:rPr lang="en-US" sz="1600" dirty="0"/>
              <a:t>2,451</a:t>
            </a:r>
          </a:p>
        </p:txBody>
      </p:sp>
      <p:sp>
        <p:nvSpPr>
          <p:cNvPr id="13" name="TextBox 12"/>
          <p:cNvSpPr txBox="1"/>
          <p:nvPr/>
        </p:nvSpPr>
        <p:spPr>
          <a:xfrm>
            <a:off x="6294887" y="4579572"/>
            <a:ext cx="704849" cy="338554"/>
          </a:xfrm>
          <a:prstGeom prst="rect">
            <a:avLst/>
          </a:prstGeom>
          <a:noFill/>
        </p:spPr>
        <p:txBody>
          <a:bodyPr wrap="square" rtlCol="0">
            <a:spAutoFit/>
          </a:bodyPr>
          <a:lstStyle/>
          <a:p>
            <a:r>
              <a:rPr lang="en-US" sz="1600" dirty="0"/>
              <a:t>2,874</a:t>
            </a:r>
          </a:p>
        </p:txBody>
      </p:sp>
      <p:sp>
        <p:nvSpPr>
          <p:cNvPr id="14" name="TextBox 13"/>
          <p:cNvSpPr txBox="1"/>
          <p:nvPr/>
        </p:nvSpPr>
        <p:spPr>
          <a:xfrm>
            <a:off x="7032813" y="4896276"/>
            <a:ext cx="704849" cy="338554"/>
          </a:xfrm>
          <a:prstGeom prst="rect">
            <a:avLst/>
          </a:prstGeom>
          <a:noFill/>
        </p:spPr>
        <p:txBody>
          <a:bodyPr wrap="square" rtlCol="0">
            <a:spAutoFit/>
          </a:bodyPr>
          <a:lstStyle/>
          <a:p>
            <a:r>
              <a:rPr lang="en-US" sz="1600" dirty="0"/>
              <a:t>1,686</a:t>
            </a:r>
          </a:p>
        </p:txBody>
      </p:sp>
      <p:sp>
        <p:nvSpPr>
          <p:cNvPr id="15" name="TextBox 14"/>
          <p:cNvSpPr txBox="1"/>
          <p:nvPr/>
        </p:nvSpPr>
        <p:spPr>
          <a:xfrm>
            <a:off x="7770739" y="4918126"/>
            <a:ext cx="704849" cy="338554"/>
          </a:xfrm>
          <a:prstGeom prst="rect">
            <a:avLst/>
          </a:prstGeom>
          <a:noFill/>
        </p:spPr>
        <p:txBody>
          <a:bodyPr wrap="square" rtlCol="0">
            <a:spAutoFit/>
          </a:bodyPr>
          <a:lstStyle/>
          <a:p>
            <a:r>
              <a:rPr lang="en-US" sz="1600" dirty="0"/>
              <a:t>1,482</a:t>
            </a:r>
          </a:p>
        </p:txBody>
      </p:sp>
      <p:sp>
        <p:nvSpPr>
          <p:cNvPr id="4" name="Slide Number Placeholder 3"/>
          <p:cNvSpPr>
            <a:spLocks noGrp="1"/>
          </p:cNvSpPr>
          <p:nvPr>
            <p:ph type="sldNum" sz="quarter" idx="12"/>
          </p:nvPr>
        </p:nvSpPr>
        <p:spPr/>
        <p:txBody>
          <a:bodyPr/>
          <a:lstStyle/>
          <a:p>
            <a:fld id="{E060ABA7-F205-4EBA-B68B-5C60C1A01879}" type="slidenum">
              <a:rPr lang="en-US" smtClean="0"/>
              <a:t>6</a:t>
            </a:fld>
            <a:endParaRPr lang="en-US" dirty="0"/>
          </a:p>
        </p:txBody>
      </p:sp>
      <p:sp>
        <p:nvSpPr>
          <p:cNvPr id="16" name="TextBox 15">
            <a:extLst>
              <a:ext uri="{FF2B5EF4-FFF2-40B4-BE49-F238E27FC236}">
                <a16:creationId xmlns:a16="http://schemas.microsoft.com/office/drawing/2014/main" id="{3A54B056-F2B2-224D-35B1-A92309AC9A84}"/>
              </a:ext>
            </a:extLst>
          </p:cNvPr>
          <p:cNvSpPr txBox="1"/>
          <p:nvPr/>
        </p:nvSpPr>
        <p:spPr>
          <a:xfrm>
            <a:off x="10616628" y="4918126"/>
            <a:ext cx="771814" cy="338554"/>
          </a:xfrm>
          <a:prstGeom prst="rect">
            <a:avLst/>
          </a:prstGeom>
          <a:noFill/>
        </p:spPr>
        <p:txBody>
          <a:bodyPr wrap="square" rtlCol="0">
            <a:spAutoFit/>
          </a:bodyPr>
          <a:lstStyle/>
          <a:p>
            <a:r>
              <a:rPr lang="en-US" sz="1600" dirty="0"/>
              <a:t>1,309</a:t>
            </a:r>
          </a:p>
        </p:txBody>
      </p:sp>
      <p:sp>
        <p:nvSpPr>
          <p:cNvPr id="18" name="TextBox 17">
            <a:extLst>
              <a:ext uri="{FF2B5EF4-FFF2-40B4-BE49-F238E27FC236}">
                <a16:creationId xmlns:a16="http://schemas.microsoft.com/office/drawing/2014/main" id="{A8277142-8339-4D3E-8DF1-7B9307F7BE5E}"/>
              </a:ext>
            </a:extLst>
          </p:cNvPr>
          <p:cNvSpPr txBox="1"/>
          <p:nvPr/>
        </p:nvSpPr>
        <p:spPr>
          <a:xfrm>
            <a:off x="11353800" y="4922152"/>
            <a:ext cx="771814" cy="338554"/>
          </a:xfrm>
          <a:prstGeom prst="rect">
            <a:avLst/>
          </a:prstGeom>
          <a:noFill/>
        </p:spPr>
        <p:txBody>
          <a:bodyPr wrap="square" rtlCol="0">
            <a:spAutoFit/>
          </a:bodyPr>
          <a:lstStyle/>
          <a:p>
            <a:r>
              <a:rPr lang="en-US" sz="1600" dirty="0"/>
              <a:t>1,323</a:t>
            </a:r>
          </a:p>
        </p:txBody>
      </p:sp>
      <p:sp>
        <p:nvSpPr>
          <p:cNvPr id="20" name="TextBox 19">
            <a:extLst>
              <a:ext uri="{FF2B5EF4-FFF2-40B4-BE49-F238E27FC236}">
                <a16:creationId xmlns:a16="http://schemas.microsoft.com/office/drawing/2014/main" id="{393DB5C2-E826-6C4A-ED10-DA628C11E7A4}"/>
              </a:ext>
            </a:extLst>
          </p:cNvPr>
          <p:cNvSpPr txBox="1"/>
          <p:nvPr/>
        </p:nvSpPr>
        <p:spPr>
          <a:xfrm>
            <a:off x="2646442" y="2778179"/>
            <a:ext cx="816552" cy="338554"/>
          </a:xfrm>
          <a:prstGeom prst="rect">
            <a:avLst/>
          </a:prstGeom>
          <a:noFill/>
        </p:spPr>
        <p:txBody>
          <a:bodyPr wrap="square" rtlCol="0">
            <a:spAutoFit/>
          </a:bodyPr>
          <a:lstStyle/>
          <a:p>
            <a:r>
              <a:rPr lang="en-US" sz="1600" dirty="0"/>
              <a:t>10,112</a:t>
            </a:r>
          </a:p>
        </p:txBody>
      </p:sp>
      <p:sp>
        <p:nvSpPr>
          <p:cNvPr id="22" name="TextBox 21">
            <a:extLst>
              <a:ext uri="{FF2B5EF4-FFF2-40B4-BE49-F238E27FC236}">
                <a16:creationId xmlns:a16="http://schemas.microsoft.com/office/drawing/2014/main" id="{150DA94E-96F7-60CA-FD7A-3809AC502090}"/>
              </a:ext>
            </a:extLst>
          </p:cNvPr>
          <p:cNvSpPr txBox="1"/>
          <p:nvPr/>
        </p:nvSpPr>
        <p:spPr>
          <a:xfrm>
            <a:off x="1935242" y="3571991"/>
            <a:ext cx="816552" cy="338554"/>
          </a:xfrm>
          <a:prstGeom prst="rect">
            <a:avLst/>
          </a:prstGeom>
          <a:noFill/>
        </p:spPr>
        <p:txBody>
          <a:bodyPr wrap="square" rtlCol="0">
            <a:spAutoFit/>
          </a:bodyPr>
          <a:lstStyle/>
          <a:p>
            <a:r>
              <a:rPr lang="en-US" sz="1600" dirty="0"/>
              <a:t>6,634</a:t>
            </a:r>
          </a:p>
        </p:txBody>
      </p:sp>
      <p:sp>
        <p:nvSpPr>
          <p:cNvPr id="24" name="TextBox 23">
            <a:extLst>
              <a:ext uri="{FF2B5EF4-FFF2-40B4-BE49-F238E27FC236}">
                <a16:creationId xmlns:a16="http://schemas.microsoft.com/office/drawing/2014/main" id="{A1A6D8A4-DE89-655E-92E4-BEAAF787C37A}"/>
              </a:ext>
            </a:extLst>
          </p:cNvPr>
          <p:cNvSpPr txBox="1"/>
          <p:nvPr/>
        </p:nvSpPr>
        <p:spPr>
          <a:xfrm>
            <a:off x="1234664" y="4726999"/>
            <a:ext cx="816552" cy="338554"/>
          </a:xfrm>
          <a:prstGeom prst="rect">
            <a:avLst/>
          </a:prstGeom>
          <a:noFill/>
        </p:spPr>
        <p:txBody>
          <a:bodyPr wrap="square" rtlCol="0">
            <a:spAutoFit/>
          </a:bodyPr>
          <a:lstStyle/>
          <a:p>
            <a:r>
              <a:rPr lang="en-US" sz="1600" dirty="0"/>
              <a:t>2,311</a:t>
            </a:r>
          </a:p>
        </p:txBody>
      </p:sp>
    </p:spTree>
    <p:extLst>
      <p:ext uri="{BB962C8B-B14F-4D97-AF65-F5344CB8AC3E}">
        <p14:creationId xmlns:p14="http://schemas.microsoft.com/office/powerpoint/2010/main" val="111405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1221118098"/>
              </p:ext>
            </p:extLst>
          </p:nvPr>
        </p:nvGraphicFramePr>
        <p:xfrm>
          <a:off x="0" y="0"/>
          <a:ext cx="12191999"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93035" y="4733805"/>
            <a:ext cx="1085849" cy="338554"/>
          </a:xfrm>
          <a:prstGeom prst="rect">
            <a:avLst/>
          </a:prstGeom>
          <a:noFill/>
        </p:spPr>
        <p:txBody>
          <a:bodyPr wrap="square" rtlCol="0">
            <a:spAutoFit/>
          </a:bodyPr>
          <a:lstStyle/>
          <a:p>
            <a:r>
              <a:rPr lang="en-US" sz="1600" dirty="0">
                <a:solidFill>
                  <a:srgbClr val="FF0000"/>
                </a:solidFill>
              </a:rPr>
              <a:t>2.2 AF/Ac</a:t>
            </a:r>
          </a:p>
        </p:txBody>
      </p:sp>
      <p:sp>
        <p:nvSpPr>
          <p:cNvPr id="6" name="TextBox 5"/>
          <p:cNvSpPr txBox="1"/>
          <p:nvPr/>
        </p:nvSpPr>
        <p:spPr>
          <a:xfrm>
            <a:off x="4463312" y="3355295"/>
            <a:ext cx="1085849" cy="338554"/>
          </a:xfrm>
          <a:prstGeom prst="rect">
            <a:avLst/>
          </a:prstGeom>
          <a:noFill/>
        </p:spPr>
        <p:txBody>
          <a:bodyPr wrap="square" rtlCol="0">
            <a:spAutoFit/>
          </a:bodyPr>
          <a:lstStyle/>
          <a:p>
            <a:r>
              <a:rPr lang="en-US" sz="1600" dirty="0">
                <a:solidFill>
                  <a:srgbClr val="FF0000"/>
                </a:solidFill>
              </a:rPr>
              <a:t>1.0 AF/Ac</a:t>
            </a:r>
          </a:p>
        </p:txBody>
      </p:sp>
      <p:sp>
        <p:nvSpPr>
          <p:cNvPr id="7" name="TextBox 6"/>
          <p:cNvSpPr txBox="1"/>
          <p:nvPr/>
        </p:nvSpPr>
        <p:spPr>
          <a:xfrm>
            <a:off x="3663790" y="3938598"/>
            <a:ext cx="1085849" cy="338554"/>
          </a:xfrm>
          <a:prstGeom prst="rect">
            <a:avLst/>
          </a:prstGeom>
          <a:noFill/>
        </p:spPr>
        <p:txBody>
          <a:bodyPr wrap="square" rtlCol="0">
            <a:spAutoFit/>
          </a:bodyPr>
          <a:lstStyle/>
          <a:p>
            <a:r>
              <a:rPr lang="en-US" sz="1600" dirty="0">
                <a:solidFill>
                  <a:srgbClr val="FF0000"/>
                </a:solidFill>
              </a:rPr>
              <a:t>1.2 AF/Ac</a:t>
            </a:r>
          </a:p>
        </p:txBody>
      </p:sp>
      <p:sp>
        <p:nvSpPr>
          <p:cNvPr id="8" name="TextBox 7"/>
          <p:cNvSpPr txBox="1"/>
          <p:nvPr/>
        </p:nvSpPr>
        <p:spPr>
          <a:xfrm>
            <a:off x="5475270" y="2771992"/>
            <a:ext cx="1085849" cy="338554"/>
          </a:xfrm>
          <a:prstGeom prst="rect">
            <a:avLst/>
          </a:prstGeom>
          <a:noFill/>
        </p:spPr>
        <p:txBody>
          <a:bodyPr wrap="square" rtlCol="0">
            <a:spAutoFit/>
          </a:bodyPr>
          <a:lstStyle/>
          <a:p>
            <a:r>
              <a:rPr lang="en-US" sz="1600" dirty="0">
                <a:solidFill>
                  <a:srgbClr val="FF0000"/>
                </a:solidFill>
              </a:rPr>
              <a:t>1.1 AF/Ac</a:t>
            </a:r>
          </a:p>
        </p:txBody>
      </p:sp>
      <p:sp>
        <p:nvSpPr>
          <p:cNvPr id="9" name="TextBox 8"/>
          <p:cNvSpPr txBox="1"/>
          <p:nvPr/>
        </p:nvSpPr>
        <p:spPr>
          <a:xfrm>
            <a:off x="1889256" y="4381397"/>
            <a:ext cx="1085849" cy="338554"/>
          </a:xfrm>
          <a:prstGeom prst="rect">
            <a:avLst/>
          </a:prstGeom>
          <a:noFill/>
        </p:spPr>
        <p:txBody>
          <a:bodyPr wrap="square" rtlCol="0">
            <a:spAutoFit/>
          </a:bodyPr>
          <a:lstStyle/>
          <a:p>
            <a:r>
              <a:rPr lang="en-US" sz="1600" dirty="0">
                <a:solidFill>
                  <a:srgbClr val="FF0000"/>
                </a:solidFill>
              </a:rPr>
              <a:t>1.8 AF/Ac</a:t>
            </a:r>
          </a:p>
        </p:txBody>
      </p:sp>
      <p:sp>
        <p:nvSpPr>
          <p:cNvPr id="15" name="TextBox 14"/>
          <p:cNvSpPr txBox="1"/>
          <p:nvPr/>
        </p:nvSpPr>
        <p:spPr>
          <a:xfrm>
            <a:off x="2827323" y="4367543"/>
            <a:ext cx="1085849" cy="338554"/>
          </a:xfrm>
          <a:prstGeom prst="rect">
            <a:avLst/>
          </a:prstGeom>
          <a:noFill/>
        </p:spPr>
        <p:txBody>
          <a:bodyPr wrap="square" rtlCol="0">
            <a:spAutoFit/>
          </a:bodyPr>
          <a:lstStyle/>
          <a:p>
            <a:r>
              <a:rPr lang="en-US" sz="1600" dirty="0">
                <a:solidFill>
                  <a:srgbClr val="FF0000"/>
                </a:solidFill>
              </a:rPr>
              <a:t>1.5 AF/Ac</a:t>
            </a:r>
          </a:p>
        </p:txBody>
      </p:sp>
      <p:sp>
        <p:nvSpPr>
          <p:cNvPr id="12" name="TextBox 11">
            <a:extLst>
              <a:ext uri="{FF2B5EF4-FFF2-40B4-BE49-F238E27FC236}">
                <a16:creationId xmlns:a16="http://schemas.microsoft.com/office/drawing/2014/main" id="{3A8A6DEC-4F97-4094-9646-7EC8C6ADB71B}"/>
              </a:ext>
            </a:extLst>
          </p:cNvPr>
          <p:cNvSpPr txBox="1"/>
          <p:nvPr/>
        </p:nvSpPr>
        <p:spPr>
          <a:xfrm>
            <a:off x="6274792" y="3355295"/>
            <a:ext cx="1085849" cy="338554"/>
          </a:xfrm>
          <a:prstGeom prst="rect">
            <a:avLst/>
          </a:prstGeom>
          <a:noFill/>
        </p:spPr>
        <p:txBody>
          <a:bodyPr wrap="square" rtlCol="0">
            <a:spAutoFit/>
          </a:bodyPr>
          <a:lstStyle/>
          <a:p>
            <a:r>
              <a:rPr lang="en-US" sz="1600" dirty="0">
                <a:solidFill>
                  <a:srgbClr val="FF0000"/>
                </a:solidFill>
              </a:rPr>
              <a:t>1.0 AF/Ac</a:t>
            </a:r>
          </a:p>
        </p:txBody>
      </p:sp>
      <p:sp>
        <p:nvSpPr>
          <p:cNvPr id="4" name="Slide Number Placeholder 3"/>
          <p:cNvSpPr>
            <a:spLocks noGrp="1"/>
          </p:cNvSpPr>
          <p:nvPr>
            <p:ph type="sldNum" sz="quarter" idx="12"/>
          </p:nvPr>
        </p:nvSpPr>
        <p:spPr/>
        <p:txBody>
          <a:bodyPr/>
          <a:lstStyle/>
          <a:p>
            <a:fld id="{E060ABA7-F205-4EBA-B68B-5C60C1A01879}" type="slidenum">
              <a:rPr lang="en-US" smtClean="0"/>
              <a:t>7</a:t>
            </a:fld>
            <a:endParaRPr lang="en-US"/>
          </a:p>
        </p:txBody>
      </p:sp>
      <p:sp>
        <p:nvSpPr>
          <p:cNvPr id="14" name="TextBox 13">
            <a:extLst>
              <a:ext uri="{FF2B5EF4-FFF2-40B4-BE49-F238E27FC236}">
                <a16:creationId xmlns:a16="http://schemas.microsoft.com/office/drawing/2014/main" id="{3A8A6DEC-4F97-4094-9646-7EC8C6ADB71B}"/>
              </a:ext>
            </a:extLst>
          </p:cNvPr>
          <p:cNvSpPr txBox="1"/>
          <p:nvPr/>
        </p:nvSpPr>
        <p:spPr>
          <a:xfrm>
            <a:off x="7076832" y="4107875"/>
            <a:ext cx="1085849" cy="338554"/>
          </a:xfrm>
          <a:prstGeom prst="rect">
            <a:avLst/>
          </a:prstGeom>
          <a:noFill/>
        </p:spPr>
        <p:txBody>
          <a:bodyPr wrap="square" rtlCol="0">
            <a:spAutoFit/>
          </a:bodyPr>
          <a:lstStyle/>
          <a:p>
            <a:r>
              <a:rPr lang="en-US" sz="1600" dirty="0">
                <a:solidFill>
                  <a:srgbClr val="FF0000"/>
                </a:solidFill>
              </a:rPr>
              <a:t>0.6 AF/Ac</a:t>
            </a:r>
          </a:p>
        </p:txBody>
      </p:sp>
      <p:sp>
        <p:nvSpPr>
          <p:cNvPr id="10" name="TextBox 9">
            <a:extLst>
              <a:ext uri="{FF2B5EF4-FFF2-40B4-BE49-F238E27FC236}">
                <a16:creationId xmlns:a16="http://schemas.microsoft.com/office/drawing/2014/main" id="{3B8C1139-17F9-A144-07A4-F73D5CB9F15E}"/>
              </a:ext>
            </a:extLst>
          </p:cNvPr>
          <p:cNvSpPr txBox="1"/>
          <p:nvPr/>
        </p:nvSpPr>
        <p:spPr>
          <a:xfrm>
            <a:off x="7747785" y="3008898"/>
            <a:ext cx="1085849" cy="338554"/>
          </a:xfrm>
          <a:prstGeom prst="rect">
            <a:avLst/>
          </a:prstGeom>
          <a:noFill/>
        </p:spPr>
        <p:txBody>
          <a:bodyPr wrap="square" rtlCol="0">
            <a:spAutoFit/>
          </a:bodyPr>
          <a:lstStyle/>
          <a:p>
            <a:r>
              <a:rPr lang="en-US" sz="1600" dirty="0">
                <a:solidFill>
                  <a:srgbClr val="FF0000"/>
                </a:solidFill>
              </a:rPr>
              <a:t>1.1 AF/Ac</a:t>
            </a:r>
          </a:p>
        </p:txBody>
      </p:sp>
      <p:sp>
        <p:nvSpPr>
          <p:cNvPr id="16" name="TextBox 15">
            <a:extLst>
              <a:ext uri="{FF2B5EF4-FFF2-40B4-BE49-F238E27FC236}">
                <a16:creationId xmlns:a16="http://schemas.microsoft.com/office/drawing/2014/main" id="{EC58B4C2-7455-08B0-8156-9D06C11409C0}"/>
              </a:ext>
            </a:extLst>
          </p:cNvPr>
          <p:cNvSpPr txBox="1"/>
          <p:nvPr/>
        </p:nvSpPr>
        <p:spPr>
          <a:xfrm>
            <a:off x="8610600" y="1834501"/>
            <a:ext cx="1085849" cy="338554"/>
          </a:xfrm>
          <a:prstGeom prst="rect">
            <a:avLst/>
          </a:prstGeom>
          <a:noFill/>
        </p:spPr>
        <p:txBody>
          <a:bodyPr wrap="square" rtlCol="0">
            <a:spAutoFit/>
          </a:bodyPr>
          <a:lstStyle/>
          <a:p>
            <a:r>
              <a:rPr lang="en-US" sz="1600" dirty="0">
                <a:solidFill>
                  <a:srgbClr val="FF0000"/>
                </a:solidFill>
              </a:rPr>
              <a:t>0.9 AF/Ac</a:t>
            </a:r>
          </a:p>
        </p:txBody>
      </p:sp>
    </p:spTree>
    <p:extLst>
      <p:ext uri="{BB962C8B-B14F-4D97-AF65-F5344CB8AC3E}">
        <p14:creationId xmlns:p14="http://schemas.microsoft.com/office/powerpoint/2010/main" val="340051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240595452"/>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48" name="Straight Connector 47"/>
          <p:cNvCxnSpPr>
            <a:cxnSpLocks/>
          </p:cNvCxnSpPr>
          <p:nvPr/>
        </p:nvCxnSpPr>
        <p:spPr>
          <a:xfrm>
            <a:off x="935711" y="2455646"/>
            <a:ext cx="9495655" cy="1555490"/>
          </a:xfrm>
          <a:prstGeom prst="line">
            <a:avLst/>
          </a:prstGeom>
          <a:ln w="38100">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49" name="Straight Arrow Connector 48"/>
          <p:cNvCxnSpPr>
            <a:cxnSpLocks/>
            <a:stCxn id="50" idx="1"/>
          </p:cNvCxnSpPr>
          <p:nvPr/>
        </p:nvCxnSpPr>
        <p:spPr>
          <a:xfrm flipH="1">
            <a:off x="990039" y="1583758"/>
            <a:ext cx="384483" cy="8436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374522" y="1399092"/>
            <a:ext cx="881258" cy="369332"/>
          </a:xfrm>
          <a:prstGeom prst="rect">
            <a:avLst/>
          </a:prstGeom>
          <a:noFill/>
        </p:spPr>
        <p:txBody>
          <a:bodyPr wrap="square" rtlCol="0">
            <a:spAutoFit/>
          </a:bodyPr>
          <a:lstStyle/>
          <a:p>
            <a:r>
              <a:rPr lang="en-US" dirty="0">
                <a:solidFill>
                  <a:srgbClr val="FF0000"/>
                </a:solidFill>
              </a:rPr>
              <a:t>81.0’</a:t>
            </a:r>
          </a:p>
        </p:txBody>
      </p:sp>
      <p:cxnSp>
        <p:nvCxnSpPr>
          <p:cNvPr id="51" name="Straight Arrow Connector 50"/>
          <p:cNvCxnSpPr>
            <a:stCxn id="58" idx="3"/>
          </p:cNvCxnSpPr>
          <p:nvPr/>
        </p:nvCxnSpPr>
        <p:spPr>
          <a:xfrm>
            <a:off x="9575589" y="1970682"/>
            <a:ext cx="793089" cy="17896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896719" y="2058046"/>
            <a:ext cx="1865393" cy="369332"/>
          </a:xfrm>
          <a:prstGeom prst="rect">
            <a:avLst/>
          </a:prstGeom>
          <a:noFill/>
        </p:spPr>
        <p:txBody>
          <a:bodyPr wrap="square" rtlCol="0">
            <a:spAutoFit/>
          </a:bodyPr>
          <a:lstStyle/>
          <a:p>
            <a:r>
              <a:rPr lang="en-US" dirty="0"/>
              <a:t>Overall: -1.4’/</a:t>
            </a:r>
            <a:r>
              <a:rPr lang="en-US" dirty="0" err="1"/>
              <a:t>yr</a:t>
            </a:r>
            <a:endParaRPr lang="en-US" dirty="0"/>
          </a:p>
        </p:txBody>
      </p:sp>
      <p:cxnSp>
        <p:nvCxnSpPr>
          <p:cNvPr id="53" name="Straight Connector 52"/>
          <p:cNvCxnSpPr>
            <a:cxnSpLocks/>
            <a:stCxn id="54" idx="2"/>
          </p:cNvCxnSpPr>
          <p:nvPr/>
        </p:nvCxnSpPr>
        <p:spPr>
          <a:xfrm>
            <a:off x="4164122" y="1169370"/>
            <a:ext cx="32966" cy="42348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603270" y="800038"/>
            <a:ext cx="1121703" cy="369332"/>
          </a:xfrm>
          <a:prstGeom prst="rect">
            <a:avLst/>
          </a:prstGeom>
          <a:noFill/>
        </p:spPr>
        <p:txBody>
          <a:bodyPr wrap="square" rtlCol="0">
            <a:spAutoFit/>
          </a:bodyPr>
          <a:lstStyle/>
          <a:p>
            <a:r>
              <a:rPr lang="en-US" dirty="0">
                <a:solidFill>
                  <a:srgbClr val="FF0000"/>
                </a:solidFill>
              </a:rPr>
              <a:t>May 2012</a:t>
            </a:r>
          </a:p>
        </p:txBody>
      </p:sp>
      <p:cxnSp>
        <p:nvCxnSpPr>
          <p:cNvPr id="55" name="Straight Connector 54"/>
          <p:cNvCxnSpPr>
            <a:cxnSpLocks/>
          </p:cNvCxnSpPr>
          <p:nvPr/>
        </p:nvCxnSpPr>
        <p:spPr>
          <a:xfrm>
            <a:off x="935711" y="2455646"/>
            <a:ext cx="3261377" cy="219254"/>
          </a:xfrm>
          <a:prstGeom prst="line">
            <a:avLst/>
          </a:prstGeom>
          <a:ln w="38100">
            <a:solidFill>
              <a:srgbClr val="FF0000"/>
            </a:solidFill>
            <a:prstDash val="dash"/>
          </a:ln>
        </p:spPr>
        <p:style>
          <a:lnRef idx="3">
            <a:schemeClr val="dk1"/>
          </a:lnRef>
          <a:fillRef idx="0">
            <a:schemeClr val="dk1"/>
          </a:fillRef>
          <a:effectRef idx="2">
            <a:schemeClr val="dk1"/>
          </a:effectRef>
          <a:fontRef idx="minor">
            <a:schemeClr val="tx1"/>
          </a:fontRef>
        </p:style>
      </p:cxnSp>
      <p:cxnSp>
        <p:nvCxnSpPr>
          <p:cNvPr id="56" name="Straight Arrow Connector 55"/>
          <p:cNvCxnSpPr>
            <a:cxnSpLocks/>
            <a:stCxn id="57" idx="3"/>
          </p:cNvCxnSpPr>
          <p:nvPr/>
        </p:nvCxnSpPr>
        <p:spPr>
          <a:xfrm>
            <a:off x="3623345" y="1363926"/>
            <a:ext cx="501488" cy="11855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094712" y="1179260"/>
            <a:ext cx="1528633" cy="369332"/>
          </a:xfrm>
          <a:prstGeom prst="rect">
            <a:avLst/>
          </a:prstGeom>
          <a:noFill/>
        </p:spPr>
        <p:txBody>
          <a:bodyPr wrap="square" rtlCol="0">
            <a:spAutoFit/>
          </a:bodyPr>
          <a:lstStyle/>
          <a:p>
            <a:r>
              <a:rPr lang="en-US" dirty="0">
                <a:solidFill>
                  <a:srgbClr val="FF0000"/>
                </a:solidFill>
              </a:rPr>
              <a:t>84.3’ (-0.5’/yr)</a:t>
            </a:r>
          </a:p>
        </p:txBody>
      </p:sp>
      <p:sp>
        <p:nvSpPr>
          <p:cNvPr id="58" name="TextBox 57"/>
          <p:cNvSpPr txBox="1"/>
          <p:nvPr/>
        </p:nvSpPr>
        <p:spPr>
          <a:xfrm>
            <a:off x="7896719" y="1786016"/>
            <a:ext cx="1678870" cy="369332"/>
          </a:xfrm>
          <a:prstGeom prst="rect">
            <a:avLst/>
          </a:prstGeom>
          <a:noFill/>
        </p:spPr>
        <p:txBody>
          <a:bodyPr wrap="square" rtlCol="0">
            <a:spAutoFit/>
          </a:bodyPr>
          <a:lstStyle/>
          <a:p>
            <a:r>
              <a:rPr lang="en-US" dirty="0">
                <a:solidFill>
                  <a:srgbClr val="FF0000"/>
                </a:solidFill>
              </a:rPr>
              <a:t>110.7’ (-1.2’/yr)</a:t>
            </a:r>
          </a:p>
        </p:txBody>
      </p:sp>
      <p:cxnSp>
        <p:nvCxnSpPr>
          <p:cNvPr id="59" name="Straight Connector 58"/>
          <p:cNvCxnSpPr>
            <a:cxnSpLocks/>
          </p:cNvCxnSpPr>
          <p:nvPr/>
        </p:nvCxnSpPr>
        <p:spPr>
          <a:xfrm>
            <a:off x="5883680" y="3441624"/>
            <a:ext cx="4547686" cy="569947"/>
          </a:xfrm>
          <a:prstGeom prst="line">
            <a:avLst/>
          </a:prstGeom>
          <a:ln w="38100">
            <a:solidFill>
              <a:srgbClr val="FF0000"/>
            </a:solidFill>
            <a:prstDash val="dash"/>
          </a:ln>
        </p:spPr>
        <p:style>
          <a:lnRef idx="3">
            <a:schemeClr val="dk1"/>
          </a:lnRef>
          <a:fillRef idx="0">
            <a:schemeClr val="dk1"/>
          </a:fillRef>
          <a:effectRef idx="2">
            <a:schemeClr val="dk1"/>
          </a:effectRef>
          <a:fontRef idx="minor">
            <a:schemeClr val="tx1"/>
          </a:fontRef>
        </p:style>
      </p:cxnSp>
      <p:cxnSp>
        <p:nvCxnSpPr>
          <p:cNvPr id="60" name="Straight Connector 59"/>
          <p:cNvCxnSpPr>
            <a:cxnSpLocks/>
          </p:cNvCxnSpPr>
          <p:nvPr/>
        </p:nvCxnSpPr>
        <p:spPr>
          <a:xfrm>
            <a:off x="4197088" y="2674900"/>
            <a:ext cx="1697552" cy="781652"/>
          </a:xfrm>
          <a:prstGeom prst="line">
            <a:avLst/>
          </a:prstGeom>
          <a:ln w="38100">
            <a:solidFill>
              <a:srgbClr val="FF0000"/>
            </a:solidFill>
            <a:prstDash val="dash"/>
          </a:ln>
        </p:spPr>
        <p:style>
          <a:lnRef idx="3">
            <a:schemeClr val="dk1"/>
          </a:lnRef>
          <a:fillRef idx="0">
            <a:schemeClr val="dk1"/>
          </a:fillRef>
          <a:effectRef idx="2">
            <a:schemeClr val="dk1"/>
          </a:effectRef>
          <a:fontRef idx="minor">
            <a:schemeClr val="tx1"/>
          </a:fontRef>
        </p:style>
      </p:cxnSp>
      <p:cxnSp>
        <p:nvCxnSpPr>
          <p:cNvPr id="61" name="Straight Connector 60"/>
          <p:cNvCxnSpPr>
            <a:cxnSpLocks/>
          </p:cNvCxnSpPr>
          <p:nvPr/>
        </p:nvCxnSpPr>
        <p:spPr>
          <a:xfrm>
            <a:off x="5883680" y="1155938"/>
            <a:ext cx="0" cy="42482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222014" y="800038"/>
            <a:ext cx="1323199" cy="369332"/>
          </a:xfrm>
          <a:prstGeom prst="rect">
            <a:avLst/>
          </a:prstGeom>
          <a:noFill/>
        </p:spPr>
        <p:txBody>
          <a:bodyPr wrap="square" rtlCol="0">
            <a:spAutoFit/>
          </a:bodyPr>
          <a:lstStyle/>
          <a:p>
            <a:r>
              <a:rPr lang="en-US" dirty="0">
                <a:solidFill>
                  <a:srgbClr val="FF0000"/>
                </a:solidFill>
              </a:rPr>
              <a:t>March 2016</a:t>
            </a:r>
          </a:p>
        </p:txBody>
      </p:sp>
      <p:sp>
        <p:nvSpPr>
          <p:cNvPr id="63" name="TextBox 62"/>
          <p:cNvSpPr txBox="1"/>
          <p:nvPr/>
        </p:nvSpPr>
        <p:spPr>
          <a:xfrm>
            <a:off x="6336793" y="1707092"/>
            <a:ext cx="1533673" cy="369332"/>
          </a:xfrm>
          <a:prstGeom prst="rect">
            <a:avLst/>
          </a:prstGeom>
          <a:noFill/>
        </p:spPr>
        <p:txBody>
          <a:bodyPr wrap="square" rtlCol="0">
            <a:spAutoFit/>
          </a:bodyPr>
          <a:lstStyle/>
          <a:p>
            <a:r>
              <a:rPr lang="en-US" dirty="0">
                <a:solidFill>
                  <a:srgbClr val="FF0000"/>
                </a:solidFill>
              </a:rPr>
              <a:t>98.8’ (-3.6’/yr)</a:t>
            </a:r>
          </a:p>
        </p:txBody>
      </p:sp>
      <p:cxnSp>
        <p:nvCxnSpPr>
          <p:cNvPr id="64" name="Straight Arrow Connector 63"/>
          <p:cNvCxnSpPr>
            <a:cxnSpLocks/>
          </p:cNvCxnSpPr>
          <p:nvPr/>
        </p:nvCxnSpPr>
        <p:spPr>
          <a:xfrm flipH="1">
            <a:off x="5923112" y="1869741"/>
            <a:ext cx="403356" cy="15047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7" name="Slide Number Placeholder 106"/>
          <p:cNvSpPr>
            <a:spLocks noGrp="1"/>
          </p:cNvSpPr>
          <p:nvPr>
            <p:ph type="sldNum" sz="quarter" idx="12"/>
          </p:nvPr>
        </p:nvSpPr>
        <p:spPr/>
        <p:txBody>
          <a:bodyPr/>
          <a:lstStyle/>
          <a:p>
            <a:fld id="{E060ABA7-F205-4EBA-B68B-5C60C1A01879}" type="slidenum">
              <a:rPr lang="en-US" smtClean="0"/>
              <a:t>8</a:t>
            </a:fld>
            <a:endParaRPr lang="en-US"/>
          </a:p>
        </p:txBody>
      </p:sp>
    </p:spTree>
    <p:extLst>
      <p:ext uri="{BB962C8B-B14F-4D97-AF65-F5344CB8AC3E}">
        <p14:creationId xmlns:p14="http://schemas.microsoft.com/office/powerpoint/2010/main" val="73415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609080575"/>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Connector 21"/>
          <p:cNvCxnSpPr>
            <a:cxnSpLocks/>
          </p:cNvCxnSpPr>
          <p:nvPr/>
        </p:nvCxnSpPr>
        <p:spPr>
          <a:xfrm>
            <a:off x="943425" y="1907985"/>
            <a:ext cx="9549084" cy="1069910"/>
          </a:xfrm>
          <a:prstGeom prst="line">
            <a:avLst/>
          </a:prstGeom>
          <a:ln w="38100">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23" name="Straight Arrow Connector 22"/>
          <p:cNvCxnSpPr>
            <a:stCxn id="24" idx="1"/>
          </p:cNvCxnSpPr>
          <p:nvPr/>
        </p:nvCxnSpPr>
        <p:spPr>
          <a:xfrm flipH="1" flipV="1">
            <a:off x="943425" y="1907985"/>
            <a:ext cx="559704" cy="8595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03129" y="2582879"/>
            <a:ext cx="731892" cy="369332"/>
          </a:xfrm>
          <a:prstGeom prst="rect">
            <a:avLst/>
          </a:prstGeom>
          <a:noFill/>
        </p:spPr>
        <p:txBody>
          <a:bodyPr wrap="square" rtlCol="0">
            <a:spAutoFit/>
          </a:bodyPr>
          <a:lstStyle/>
          <a:p>
            <a:r>
              <a:rPr lang="en-US" dirty="0">
                <a:solidFill>
                  <a:srgbClr val="FF0000"/>
                </a:solidFill>
              </a:rPr>
              <a:t>67.2’</a:t>
            </a:r>
          </a:p>
        </p:txBody>
      </p:sp>
      <p:cxnSp>
        <p:nvCxnSpPr>
          <p:cNvPr id="25" name="Straight Arrow Connector 24"/>
          <p:cNvCxnSpPr>
            <a:cxnSpLocks/>
            <a:stCxn id="32" idx="3"/>
          </p:cNvCxnSpPr>
          <p:nvPr/>
        </p:nvCxnSpPr>
        <p:spPr>
          <a:xfrm flipV="1">
            <a:off x="9790856" y="2977706"/>
            <a:ext cx="701653" cy="2120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111986" y="5185345"/>
            <a:ext cx="1865393" cy="369332"/>
          </a:xfrm>
          <a:prstGeom prst="rect">
            <a:avLst/>
          </a:prstGeom>
          <a:noFill/>
        </p:spPr>
        <p:txBody>
          <a:bodyPr wrap="square" rtlCol="0">
            <a:spAutoFit/>
          </a:bodyPr>
          <a:lstStyle/>
          <a:p>
            <a:r>
              <a:rPr lang="en-US" dirty="0"/>
              <a:t>Overall: -1.0’/yr</a:t>
            </a:r>
          </a:p>
        </p:txBody>
      </p:sp>
      <p:cxnSp>
        <p:nvCxnSpPr>
          <p:cNvPr id="27" name="Straight Connector 26"/>
          <p:cNvCxnSpPr>
            <a:stCxn id="28" idx="0"/>
          </p:cNvCxnSpPr>
          <p:nvPr/>
        </p:nvCxnSpPr>
        <p:spPr>
          <a:xfrm flipV="1">
            <a:off x="4167994" y="719542"/>
            <a:ext cx="4226" cy="430282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607142" y="5022368"/>
            <a:ext cx="1121703" cy="369332"/>
          </a:xfrm>
          <a:prstGeom prst="rect">
            <a:avLst/>
          </a:prstGeom>
          <a:noFill/>
        </p:spPr>
        <p:txBody>
          <a:bodyPr wrap="square" rtlCol="0">
            <a:spAutoFit/>
          </a:bodyPr>
          <a:lstStyle/>
          <a:p>
            <a:r>
              <a:rPr lang="en-US" dirty="0">
                <a:solidFill>
                  <a:srgbClr val="FF0000"/>
                </a:solidFill>
              </a:rPr>
              <a:t>May 2012</a:t>
            </a:r>
          </a:p>
        </p:txBody>
      </p:sp>
      <p:cxnSp>
        <p:nvCxnSpPr>
          <p:cNvPr id="29" name="Straight Connector 28"/>
          <p:cNvCxnSpPr>
            <a:cxnSpLocks/>
          </p:cNvCxnSpPr>
          <p:nvPr/>
        </p:nvCxnSpPr>
        <p:spPr>
          <a:xfrm>
            <a:off x="947651" y="1907987"/>
            <a:ext cx="3220343" cy="184666"/>
          </a:xfrm>
          <a:prstGeom prst="line">
            <a:avLst/>
          </a:prstGeom>
          <a:ln w="38100">
            <a:solidFill>
              <a:srgbClr val="FF0000"/>
            </a:solidFill>
            <a:prstDash val="dash"/>
          </a:ln>
        </p:spPr>
        <p:style>
          <a:lnRef idx="3">
            <a:schemeClr val="dk1"/>
          </a:lnRef>
          <a:fillRef idx="0">
            <a:schemeClr val="dk1"/>
          </a:fillRef>
          <a:effectRef idx="2">
            <a:schemeClr val="dk1"/>
          </a:effectRef>
          <a:fontRef idx="minor">
            <a:schemeClr val="tx1"/>
          </a:fontRef>
        </p:style>
      </p:cxnSp>
      <p:cxnSp>
        <p:nvCxnSpPr>
          <p:cNvPr id="30" name="Straight Arrow Connector 29"/>
          <p:cNvCxnSpPr>
            <a:cxnSpLocks/>
            <a:stCxn id="31" idx="1"/>
          </p:cNvCxnSpPr>
          <p:nvPr/>
        </p:nvCxnSpPr>
        <p:spPr>
          <a:xfrm flipH="1">
            <a:off x="4167993" y="1478044"/>
            <a:ext cx="237187" cy="6081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405180" y="1293378"/>
            <a:ext cx="1528633" cy="369332"/>
          </a:xfrm>
          <a:prstGeom prst="rect">
            <a:avLst/>
          </a:prstGeom>
          <a:noFill/>
        </p:spPr>
        <p:txBody>
          <a:bodyPr wrap="square" rtlCol="0">
            <a:spAutoFit/>
          </a:bodyPr>
          <a:lstStyle/>
          <a:p>
            <a:r>
              <a:rPr lang="en-US" dirty="0">
                <a:solidFill>
                  <a:srgbClr val="FF0000"/>
                </a:solidFill>
              </a:rPr>
              <a:t>71.4’ (-0.6’/</a:t>
            </a:r>
            <a:r>
              <a:rPr lang="en-US" dirty="0" err="1">
                <a:solidFill>
                  <a:srgbClr val="FF0000"/>
                </a:solidFill>
              </a:rPr>
              <a:t>yr</a:t>
            </a:r>
            <a:r>
              <a:rPr lang="en-US" dirty="0">
                <a:solidFill>
                  <a:srgbClr val="FF0000"/>
                </a:solidFill>
              </a:rPr>
              <a:t>)</a:t>
            </a:r>
          </a:p>
        </p:txBody>
      </p:sp>
      <p:sp>
        <p:nvSpPr>
          <p:cNvPr id="32" name="TextBox 31"/>
          <p:cNvSpPr txBox="1"/>
          <p:nvPr/>
        </p:nvSpPr>
        <p:spPr>
          <a:xfrm>
            <a:off x="8111986" y="4913315"/>
            <a:ext cx="1678870" cy="369332"/>
          </a:xfrm>
          <a:prstGeom prst="rect">
            <a:avLst/>
          </a:prstGeom>
          <a:noFill/>
        </p:spPr>
        <p:txBody>
          <a:bodyPr wrap="square" rtlCol="0">
            <a:spAutoFit/>
          </a:bodyPr>
          <a:lstStyle/>
          <a:p>
            <a:r>
              <a:rPr lang="en-US" dirty="0">
                <a:solidFill>
                  <a:srgbClr val="FF0000"/>
                </a:solidFill>
              </a:rPr>
              <a:t>88.0’ (-0.65’/yr)</a:t>
            </a:r>
          </a:p>
        </p:txBody>
      </p:sp>
      <p:cxnSp>
        <p:nvCxnSpPr>
          <p:cNvPr id="33" name="Straight Connector 32"/>
          <p:cNvCxnSpPr>
            <a:cxnSpLocks/>
          </p:cNvCxnSpPr>
          <p:nvPr/>
        </p:nvCxnSpPr>
        <p:spPr>
          <a:xfrm>
            <a:off x="5933813" y="2619894"/>
            <a:ext cx="4478868" cy="358001"/>
          </a:xfrm>
          <a:prstGeom prst="line">
            <a:avLst/>
          </a:prstGeom>
          <a:ln w="38100">
            <a:solidFill>
              <a:srgbClr val="FF0000"/>
            </a:solidFill>
            <a:prstDash val="dash"/>
          </a:ln>
        </p:spPr>
        <p:style>
          <a:lnRef idx="3">
            <a:schemeClr val="dk1"/>
          </a:lnRef>
          <a:fillRef idx="0">
            <a:schemeClr val="dk1"/>
          </a:fillRef>
          <a:effectRef idx="2">
            <a:schemeClr val="dk1"/>
          </a:effectRef>
          <a:fontRef idx="minor">
            <a:schemeClr val="tx1"/>
          </a:fontRef>
        </p:style>
      </p:cxnSp>
      <p:cxnSp>
        <p:nvCxnSpPr>
          <p:cNvPr id="34" name="Straight Connector 33"/>
          <p:cNvCxnSpPr>
            <a:cxnSpLocks/>
          </p:cNvCxnSpPr>
          <p:nvPr/>
        </p:nvCxnSpPr>
        <p:spPr>
          <a:xfrm>
            <a:off x="4185202" y="2092651"/>
            <a:ext cx="1748611" cy="527243"/>
          </a:xfrm>
          <a:prstGeom prst="line">
            <a:avLst/>
          </a:prstGeom>
          <a:ln w="38100">
            <a:solidFill>
              <a:srgbClr val="FF0000"/>
            </a:solidFill>
            <a:prstDash val="dash"/>
          </a:ln>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6767551" y="1375487"/>
            <a:ext cx="1533673" cy="369332"/>
          </a:xfrm>
          <a:prstGeom prst="rect">
            <a:avLst/>
          </a:prstGeom>
          <a:noFill/>
        </p:spPr>
        <p:txBody>
          <a:bodyPr wrap="square" rtlCol="0">
            <a:spAutoFit/>
          </a:bodyPr>
          <a:lstStyle/>
          <a:p>
            <a:r>
              <a:rPr lang="en-US" dirty="0">
                <a:solidFill>
                  <a:srgbClr val="FF0000"/>
                </a:solidFill>
              </a:rPr>
              <a:t>81.5’ (-2.5’/</a:t>
            </a:r>
            <a:r>
              <a:rPr lang="en-US" dirty="0" err="1">
                <a:solidFill>
                  <a:srgbClr val="FF0000"/>
                </a:solidFill>
              </a:rPr>
              <a:t>yr</a:t>
            </a:r>
            <a:r>
              <a:rPr lang="en-US" dirty="0">
                <a:solidFill>
                  <a:srgbClr val="FF0000"/>
                </a:solidFill>
              </a:rPr>
              <a:t>)</a:t>
            </a:r>
          </a:p>
        </p:txBody>
      </p:sp>
      <p:cxnSp>
        <p:nvCxnSpPr>
          <p:cNvPr id="38" name="Straight Arrow Connector 37"/>
          <p:cNvCxnSpPr>
            <a:cxnSpLocks/>
            <a:stCxn id="37" idx="1"/>
          </p:cNvCxnSpPr>
          <p:nvPr/>
        </p:nvCxnSpPr>
        <p:spPr>
          <a:xfrm flipH="1">
            <a:off x="5946795" y="1560153"/>
            <a:ext cx="820756" cy="10227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4" idx="0"/>
          </p:cNvCxnSpPr>
          <p:nvPr/>
        </p:nvCxnSpPr>
        <p:spPr>
          <a:xfrm flipV="1">
            <a:off x="5933813" y="719542"/>
            <a:ext cx="0" cy="430282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274289" y="5022368"/>
            <a:ext cx="1319047" cy="369332"/>
          </a:xfrm>
          <a:prstGeom prst="rect">
            <a:avLst/>
          </a:prstGeom>
          <a:noFill/>
        </p:spPr>
        <p:txBody>
          <a:bodyPr wrap="square" rtlCol="0">
            <a:spAutoFit/>
          </a:bodyPr>
          <a:lstStyle/>
          <a:p>
            <a:r>
              <a:rPr lang="en-US" dirty="0">
                <a:solidFill>
                  <a:srgbClr val="FF0000"/>
                </a:solidFill>
              </a:rPr>
              <a:t>March 2016</a:t>
            </a:r>
          </a:p>
        </p:txBody>
      </p:sp>
      <p:sp>
        <p:nvSpPr>
          <p:cNvPr id="83" name="Slide Number Placeholder 82"/>
          <p:cNvSpPr>
            <a:spLocks noGrp="1"/>
          </p:cNvSpPr>
          <p:nvPr>
            <p:ph type="sldNum" sz="quarter" idx="12"/>
          </p:nvPr>
        </p:nvSpPr>
        <p:spPr/>
        <p:txBody>
          <a:bodyPr/>
          <a:lstStyle/>
          <a:p>
            <a:fld id="{E060ABA7-F205-4EBA-B68B-5C60C1A01879}" type="slidenum">
              <a:rPr lang="en-US" smtClean="0"/>
              <a:t>9</a:t>
            </a:fld>
            <a:endParaRPr lang="en-US"/>
          </a:p>
        </p:txBody>
      </p:sp>
    </p:spTree>
    <p:extLst>
      <p:ext uri="{BB962C8B-B14F-4D97-AF65-F5344CB8AC3E}">
        <p14:creationId xmlns:p14="http://schemas.microsoft.com/office/powerpoint/2010/main" val="732498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45650</TotalTime>
  <Words>740</Words>
  <Application>Microsoft Office PowerPoint</Application>
  <PresentationFormat>Widescreen</PresentationFormat>
  <Paragraphs>198</Paragraphs>
  <Slides>24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Cambria</vt:lpstr>
      <vt:lpstr>Wingdings</vt:lpstr>
      <vt:lpstr>Office Theme</vt:lpstr>
      <vt:lpstr>District Surface Water Use, Deep Well Production and SGMA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Oakdale Irrigation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Knell</dc:creator>
  <cp:lastModifiedBy>Eric Thorburn</cp:lastModifiedBy>
  <cp:revision>230</cp:revision>
  <cp:lastPrinted>2026-07-07T01:18:45Z</cp:lastPrinted>
  <dcterms:created xsi:type="dcterms:W3CDTF">2017-04-25T18:00:30Z</dcterms:created>
  <dcterms:modified xsi:type="dcterms:W3CDTF">2026-07-07T15:15:06Z</dcterms:modified>
</cp:coreProperties>
</file>