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9"/>
  </p:notesMasterIdLst>
  <p:sldIdLst>
    <p:sldId id="1128" r:id="rId2"/>
    <p:sldId id="781" r:id="rId3"/>
    <p:sldId id="1718" r:id="rId4"/>
    <p:sldId id="1719" r:id="rId5"/>
    <p:sldId id="1676" r:id="rId6"/>
    <p:sldId id="1484" r:id="rId7"/>
    <p:sldId id="1145" r:id="rId8"/>
    <p:sldId id="1659" r:id="rId9"/>
    <p:sldId id="1712" r:id="rId10"/>
    <p:sldId id="1455" r:id="rId11"/>
    <p:sldId id="1705" r:id="rId12"/>
    <p:sldId id="1682" r:id="rId13"/>
    <p:sldId id="1717" r:id="rId14"/>
    <p:sldId id="1690" r:id="rId15"/>
    <p:sldId id="1642" r:id="rId16"/>
    <p:sldId id="1601" r:id="rId17"/>
    <p:sldId id="1671" r:id="rId18"/>
  </p:sldIdLst>
  <p:sldSz cx="9144000" cy="5143500" type="screen16x9"/>
  <p:notesSz cx="7010400" cy="92964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>
      <p:ext uri="{19B8F6BF-5375-455C-9EA6-DF929625EA0E}">
        <p15:presenceInfo xmlns:p15="http://schemas.microsoft.com/office/powerpoint/2012/main" userId="9b7eb6e1897564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AE5912"/>
    <a:srgbClr val="C0C0C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01" autoAdjust="0"/>
    <p:restoredTop sz="89210" autoAdjust="0"/>
  </p:normalViewPr>
  <p:slideViewPr>
    <p:cSldViewPr snapToGrid="0" snapToObjects="1">
      <p:cViewPr varScale="1">
        <p:scale>
          <a:sx n="108" d="100"/>
          <a:sy n="108" d="100"/>
        </p:scale>
        <p:origin x="126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9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2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4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3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3415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3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3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5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6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996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212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0318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Draft GSP Comment Incorporation Process</a:t>
            </a:r>
          </a:p>
        </p:txBody>
      </p:sp>
    </p:spTree>
    <p:extLst>
      <p:ext uri="{BB962C8B-B14F-4D97-AF65-F5344CB8AC3E}">
        <p14:creationId xmlns:p14="http://schemas.microsoft.com/office/powerpoint/2010/main" val="19137989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65" y="121926"/>
            <a:ext cx="4800771" cy="857250"/>
          </a:xfrm>
        </p:spPr>
        <p:txBody>
          <a:bodyPr/>
          <a:lstStyle/>
          <a:p>
            <a:r>
              <a:rPr lang="en-US" dirty="0"/>
              <a:t>Release of Public Draft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1242" y="1295635"/>
            <a:ext cx="5622758" cy="3847865"/>
          </a:xfrm>
        </p:spPr>
        <p:txBody>
          <a:bodyPr numCol="1"/>
          <a:lstStyle/>
          <a:p>
            <a:pPr>
              <a:spcBef>
                <a:spcPts val="0"/>
              </a:spcBef>
            </a:pPr>
            <a:r>
              <a:rPr lang="en-US" sz="2000" dirty="0"/>
              <a:t>Published on Website </a:t>
            </a:r>
            <a:r>
              <a:rPr lang="en-US" sz="2000" b="1" dirty="0"/>
              <a:t>July 10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Hard copies posted in libraries and at GSA main offices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Notices and press releases in English and Spanish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45-day public comment period closed </a:t>
            </a:r>
            <a:r>
              <a:rPr lang="en-US" sz="2000" b="1" dirty="0"/>
              <a:t>August 25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11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2AD9B0-2337-4307-BAD7-E335FE76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8203">
            <a:off x="750307" y="1167163"/>
            <a:ext cx="2690544" cy="3464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AA5A23-32D7-494E-A4FE-41F84392BD1A}"/>
              </a:ext>
            </a:extLst>
          </p:cNvPr>
          <p:cNvSpPr/>
          <p:nvPr/>
        </p:nvSpPr>
        <p:spPr>
          <a:xfrm>
            <a:off x="4572000" y="2850417"/>
            <a:ext cx="3228975" cy="16619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Lodi Public Library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Helvetica Neue Medium"/>
              </a:rPr>
              <a:t>Cesar Chavez Central Library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Margaret </a:t>
            </a:r>
            <a:r>
              <a:rPr lang="en-US" sz="1800" b="0" dirty="0" err="1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Troke</a:t>
            </a:r>
            <a:r>
              <a:rPr lang="en-US" sz="1800" b="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 Library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Helvetica Neue Medium"/>
              </a:rPr>
              <a:t>Maya Angelou Library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800" b="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Fair Oaks Branch Library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Helvetica Neue Medium"/>
              </a:rPr>
              <a:t>Weston Ranch Library</a:t>
            </a:r>
          </a:p>
        </p:txBody>
      </p:sp>
    </p:spTree>
    <p:extLst>
      <p:ext uri="{BB962C8B-B14F-4D97-AF65-F5344CB8AC3E}">
        <p14:creationId xmlns:p14="http://schemas.microsoft.com/office/powerpoint/2010/main" val="23419284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65" y="121926"/>
            <a:ext cx="4800771" cy="857250"/>
          </a:xfrm>
        </p:spPr>
        <p:txBody>
          <a:bodyPr/>
          <a:lstStyle/>
          <a:p>
            <a:r>
              <a:rPr lang="en-US" dirty="0"/>
              <a:t>18 Public Comment Letters Received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3166" y="1194034"/>
            <a:ext cx="3549488" cy="3725023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u="sng" dirty="0"/>
              <a:t>NGOs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The Nature Conservancy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Restore the Delta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Sierra Club, Delta-Sierra Group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California Poultry Federation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California Sportfishing Protection Alliance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Joint comments (includes The Nature Conservancy, Audubon California, Clean Water Action, Clean Water Fund, American Rivers, Union of Concerned Scientists) </a:t>
            </a:r>
            <a:endParaRPr lang="en-US" sz="1400" b="1" u="sng" dirty="0"/>
          </a:p>
          <a:p>
            <a:pPr marL="0" indent="0">
              <a:spcBef>
                <a:spcPts val="0"/>
              </a:spcBef>
              <a:buNone/>
            </a:pPr>
            <a:endParaRPr lang="en-US" sz="14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u="sng" dirty="0"/>
              <a:t>Neighboring </a:t>
            </a:r>
            <a:r>
              <a:rPr lang="en-US" sz="1400" b="1" u="sng" dirty="0" err="1"/>
              <a:t>Subbasins</a:t>
            </a:r>
            <a:endParaRPr lang="en-US" sz="1400" b="1" u="sng" dirty="0"/>
          </a:p>
          <a:p>
            <a:pPr>
              <a:spcBef>
                <a:spcPts val="0"/>
              </a:spcBef>
            </a:pPr>
            <a:r>
              <a:rPr lang="en-US" sz="1400" dirty="0"/>
              <a:t>Cosumnes </a:t>
            </a:r>
            <a:r>
              <a:rPr lang="en-US" sz="1400" dirty="0" err="1"/>
              <a:t>Subbasin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Tracy </a:t>
            </a:r>
            <a:r>
              <a:rPr lang="en-US" sz="1400" dirty="0" err="1"/>
              <a:t>Subbasin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The Freshwater Trust (on behalf of North Delta GSA)</a:t>
            </a:r>
            <a:endParaRPr lang="en-US" sz="1400" b="1" u="sng" dirty="0"/>
          </a:p>
          <a:p>
            <a:pPr marL="0" indent="0">
              <a:spcBef>
                <a:spcPts val="0"/>
              </a:spcBef>
              <a:buNone/>
            </a:pPr>
            <a:endParaRPr lang="en-US" sz="1400" b="1" u="sng" dirty="0"/>
          </a:p>
          <a:p>
            <a:pPr marL="0" indent="0">
              <a:spcBef>
                <a:spcPts val="0"/>
              </a:spcBef>
              <a:buNone/>
            </a:pPr>
            <a:endParaRPr lang="en-US" sz="1400" b="1" u="sng" dirty="0"/>
          </a:p>
          <a:p>
            <a:pPr marL="0" indent="0">
              <a:spcBef>
                <a:spcPts val="0"/>
              </a:spcBef>
              <a:buNone/>
            </a:pPr>
            <a:endParaRPr lang="en-US" sz="1400" b="1" u="sng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2ECFFF-1845-4E50-9CA8-DFC8EFF8867D}"/>
              </a:ext>
            </a:extLst>
          </p:cNvPr>
          <p:cNvSpPr/>
          <p:nvPr/>
        </p:nvSpPr>
        <p:spPr>
          <a:xfrm>
            <a:off x="5781087" y="119403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u="sng" dirty="0">
                <a:solidFill>
                  <a:schemeClr val="bg1"/>
                </a:solidFill>
                <a:latin typeface="+mj-lt"/>
              </a:rPr>
              <a:t>GSAs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North San Joaquin WCD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South San Joaquin GSA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Stockton East Water District</a:t>
            </a:r>
          </a:p>
          <a:p>
            <a:pPr algn="l"/>
            <a:r>
              <a:rPr lang="en-US" sz="1400" u="sng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1400" u="sng" dirty="0">
                <a:solidFill>
                  <a:schemeClr val="bg1"/>
                </a:solidFill>
                <a:latin typeface="+mj-lt"/>
              </a:rPr>
            </a:br>
            <a:r>
              <a:rPr lang="en-US" sz="1400" u="sng" dirty="0">
                <a:solidFill>
                  <a:schemeClr val="bg1"/>
                </a:solidFill>
                <a:latin typeface="+mj-lt"/>
              </a:rPr>
              <a:t>State and Federal Agencies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California Department of Fish and Wildlife, </a:t>
            </a:r>
            <a:br>
              <a:rPr lang="en-US" sz="1400" b="0" dirty="0">
                <a:solidFill>
                  <a:schemeClr val="bg1"/>
                </a:solidFill>
                <a:latin typeface="+mj-lt"/>
              </a:rPr>
            </a:br>
            <a:r>
              <a:rPr lang="en-US" sz="1400" b="0" dirty="0">
                <a:solidFill>
                  <a:schemeClr val="bg1"/>
                </a:solidFill>
                <a:latin typeface="+mj-lt"/>
              </a:rPr>
              <a:t>North Central Region</a:t>
            </a:r>
          </a:p>
          <a:p>
            <a:pPr algn="l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1400" u="sng" dirty="0">
                <a:solidFill>
                  <a:schemeClr val="bg1"/>
                </a:solidFill>
                <a:latin typeface="+mj-lt"/>
              </a:rPr>
              <a:t>Others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Jane Wagner-Tyack (Consultant)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EBMUD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Larry Walker Associates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The Wine Group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Terra Land Group, LLC</a:t>
            </a:r>
          </a:p>
        </p:txBody>
      </p:sp>
    </p:spTree>
    <p:extLst>
      <p:ext uri="{BB962C8B-B14F-4D97-AF65-F5344CB8AC3E}">
        <p14:creationId xmlns:p14="http://schemas.microsoft.com/office/powerpoint/2010/main" val="40314421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65" y="121926"/>
            <a:ext cx="4800771" cy="857250"/>
          </a:xfrm>
        </p:spPr>
        <p:txBody>
          <a:bodyPr/>
          <a:lstStyle/>
          <a:p>
            <a:r>
              <a:rPr lang="en-US" dirty="0"/>
              <a:t>Approach to Responding to Comments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13</a:t>
            </a:fld>
            <a:endParaRPr lang="en-US" sz="1200" dirty="0">
              <a:solidFill>
                <a:srgbClr val="C0C0C0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6D0310A8-3A97-4316-819A-2C7483DBF74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786100"/>
              </p:ext>
            </p:extLst>
          </p:nvPr>
        </p:nvGraphicFramePr>
        <p:xfrm>
          <a:off x="593557" y="1334770"/>
          <a:ext cx="8198018" cy="2565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32673">
                  <a:extLst>
                    <a:ext uri="{9D8B030D-6E8A-4147-A177-3AD203B41FA5}">
                      <a16:colId xmlns:a16="http://schemas.microsoft.com/office/drawing/2014/main" xmlns="" val="3495559933"/>
                    </a:ext>
                  </a:extLst>
                </a:gridCol>
                <a:gridCol w="2602575">
                  <a:extLst>
                    <a:ext uri="{9D8B030D-6E8A-4147-A177-3AD203B41FA5}">
                      <a16:colId xmlns:a16="http://schemas.microsoft.com/office/drawing/2014/main" xmlns="" val="2472477817"/>
                    </a:ext>
                  </a:extLst>
                </a:gridCol>
                <a:gridCol w="2862770">
                  <a:extLst>
                    <a:ext uri="{9D8B030D-6E8A-4147-A177-3AD203B41FA5}">
                      <a16:colId xmlns:a16="http://schemas.microsoft.com/office/drawing/2014/main" xmlns="" val="1738447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j-lt"/>
                        </a:rPr>
                        <a:t>Comment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+mj-lt"/>
                        </a:rPr>
                        <a:t>Response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Next Step for Addressing Responses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92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Minor Corrections/Clarifications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Direct edits to text in GSP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Board direction given to approve consultant make changes to text in GSP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73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Substantive comments on Draft GSP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Categorized by topic, master response to be developed, revisions to GSP based on direction from GSAs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Schedule 2-3 Ad-hoc Committee Workshops before October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29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Comments on future considerations for GSP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Categorized and noted for GWA Board consideration and future AC meeting discussion.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No immediate action needed – items noted for future follow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99184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1F43F1-763D-4293-8FBA-4639D886FE98}"/>
              </a:ext>
            </a:extLst>
          </p:cNvPr>
          <p:cNvSpPr/>
          <p:nvPr/>
        </p:nvSpPr>
        <p:spPr>
          <a:xfrm>
            <a:off x="5886450" y="1204331"/>
            <a:ext cx="2943225" cy="3062869"/>
          </a:xfrm>
          <a:prstGeom prst="rect">
            <a:avLst/>
          </a:prstGeom>
          <a:noFill/>
          <a:ln w="28575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558329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Adoption Timeline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4210030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21926"/>
            <a:ext cx="6394305" cy="857250"/>
          </a:xfrm>
        </p:spPr>
        <p:txBody>
          <a:bodyPr/>
          <a:lstStyle/>
          <a:p>
            <a:r>
              <a:rPr lang="en-US" dirty="0"/>
              <a:t>Timeline for GSP Adoption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0918" y="1168220"/>
            <a:ext cx="7053081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Public Draft comment period July 10 – Aug. 25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NOI to adopt GSP distributed – Aug. 16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Final Draft distributed – Nov. 5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JPA recommendation to adopt – Nov. 13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Individual GSAs adopt Final Draft GSP – Nov. 14 – Jan. 1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JPA action to accept Plan – Jan. 8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GSP submittal deadline – Jan. 31, 2020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15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06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October Agenda Items</a:t>
            </a:r>
          </a:p>
        </p:txBody>
      </p:sp>
    </p:spTree>
    <p:extLst>
      <p:ext uri="{BB962C8B-B14F-4D97-AF65-F5344CB8AC3E}">
        <p14:creationId xmlns:p14="http://schemas.microsoft.com/office/powerpoint/2010/main" val="35277499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7207" y="130929"/>
            <a:ext cx="6231225" cy="857250"/>
          </a:xfrm>
        </p:spPr>
        <p:txBody>
          <a:bodyPr/>
          <a:lstStyle/>
          <a:p>
            <a:r>
              <a:rPr lang="en-US" dirty="0"/>
              <a:t>October Agenda Items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2598108-74D1-49FA-B0B1-79F0E88FCE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Response to Public Comments (Ad-hoc Recommendation)</a:t>
            </a:r>
          </a:p>
          <a:p>
            <a:r>
              <a:rPr lang="en-US" dirty="0"/>
              <a:t>Ad-hoc Implementation Recommendations</a:t>
            </a:r>
          </a:p>
          <a:p>
            <a:r>
              <a:rPr lang="en-US" dirty="0"/>
              <a:t>Adoption Next Steps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3DF8B545-5D07-4429-93F7-98A16E9AECB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17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664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2EA5EA-CE18-43E7-9D16-9550860B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42" y="1208399"/>
            <a:ext cx="8807114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5" y="121926"/>
            <a:ext cx="5956155" cy="857250"/>
          </a:xfrm>
        </p:spPr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6A390AB-87E4-4924-BE55-38F53BE4CEDC}"/>
              </a:ext>
            </a:extLst>
          </p:cNvPr>
          <p:cNvSpPr/>
          <p:nvPr/>
        </p:nvSpPr>
        <p:spPr>
          <a:xfrm>
            <a:off x="6405413" y="1330972"/>
            <a:ext cx="2558728" cy="64698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GSP Finalization Elements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</a:t>
            </a:r>
            <a:endParaRPr kumimoji="0" lang="en-US" sz="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4CC61D-2039-4DDC-816B-F100299CE4E5}"/>
              </a:ext>
            </a:extLst>
          </p:cNvPr>
          <p:cNvSpPr/>
          <p:nvPr/>
        </p:nvSpPr>
        <p:spPr>
          <a:xfrm>
            <a:off x="6538609" y="1493356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2061AA-07D5-48B2-A92D-7109EA58FD0E}"/>
              </a:ext>
            </a:extLst>
          </p:cNvPr>
          <p:cNvSpPr/>
          <p:nvPr/>
        </p:nvSpPr>
        <p:spPr>
          <a:xfrm>
            <a:off x="6538609" y="1738077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2536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3771" y="1181503"/>
            <a:ext cx="6979757" cy="3203032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Changes to Regular Meeting Schedule: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The October 9 meeting has been rescheduled to </a:t>
            </a:r>
            <a:r>
              <a:rPr lang="en-US" sz="2000" b="1" u="sng" dirty="0"/>
              <a:t>Thursday, October 17 </a:t>
            </a:r>
          </a:p>
          <a:p>
            <a:pPr lvl="1">
              <a:spcBef>
                <a:spcPts val="0"/>
              </a:spcBef>
            </a:pPr>
            <a:r>
              <a:rPr lang="en-US" sz="2000" b="1" dirty="0"/>
              <a:t>Early Advisory Committee Meeting (</a:t>
            </a:r>
            <a:r>
              <a:rPr lang="en-US" sz="2000" dirty="0"/>
              <a:t>8:30 - 9:30)</a:t>
            </a:r>
          </a:p>
          <a:p>
            <a:pPr lvl="1">
              <a:spcBef>
                <a:spcPts val="0"/>
              </a:spcBef>
            </a:pPr>
            <a:r>
              <a:rPr lang="en-US" sz="2000" b="1" dirty="0"/>
              <a:t>Extended GWA Board Meeting </a:t>
            </a:r>
            <a:r>
              <a:rPr lang="en-US" sz="2000" dirty="0"/>
              <a:t>(10:00 – 1:00, with break for lunch)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marL="83344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New Location (this meeting only):</a:t>
            </a:r>
          </a:p>
          <a:p>
            <a:pPr marL="83344" indent="0">
              <a:spcBef>
                <a:spcPts val="0"/>
              </a:spcBef>
              <a:buNone/>
            </a:pPr>
            <a:r>
              <a:rPr lang="en-US" sz="2000" dirty="0"/>
              <a:t>Delta Water Supply Treatment Plant, located at 11373 North Lower Sacramento Rd., Lodi, CA</a:t>
            </a:r>
            <a:endParaRPr lang="en-US" sz="1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14EF0395-CF07-4F9E-B08E-1F428D64BA8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409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85459" y="1427434"/>
            <a:ext cx="3958541" cy="3203032"/>
          </a:xfrm>
        </p:spPr>
        <p:txBody>
          <a:bodyPr numCol="1"/>
          <a:lstStyle/>
          <a:p>
            <a:pPr marL="83344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New Location (this meeting only):</a:t>
            </a:r>
          </a:p>
          <a:p>
            <a:pPr marL="83344" indent="0">
              <a:spcBef>
                <a:spcPts val="0"/>
              </a:spcBef>
              <a:buNone/>
            </a:pPr>
            <a:r>
              <a:rPr lang="en-US" sz="2000" dirty="0"/>
              <a:t>Delta Water Supply Treatment Plant, located at 11373 North Lower Sacramento Rd., Lodi, CA</a:t>
            </a:r>
            <a:endParaRPr lang="en-US" sz="18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14EF0395-CF07-4F9E-B08E-1F428D64BA8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4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B18EA5-8619-4581-A182-1BA3B326B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9" y="1290638"/>
            <a:ext cx="4457700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3492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3771" y="1181503"/>
            <a:ext cx="6501579" cy="3203032"/>
          </a:xfrm>
        </p:spPr>
        <p:txBody>
          <a:bodyPr numCol="1"/>
          <a:lstStyle/>
          <a:p>
            <a:pPr marL="0" indent="0">
              <a:buNone/>
            </a:pPr>
            <a:r>
              <a:rPr lang="en-US" sz="2000" dirty="0"/>
              <a:t>Two Ad-Hoc Committees have been formed by the GWA Board:</a:t>
            </a:r>
          </a:p>
          <a:p>
            <a:pPr marL="81915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GSP Implementation Ad-Hoc Committee – </a:t>
            </a:r>
            <a:r>
              <a:rPr lang="en-US" sz="2000" dirty="0"/>
              <a:t>Meets approximately weekly to form recommendations on implementation next steps including the Prop. 68 grant application.</a:t>
            </a:r>
          </a:p>
          <a:p>
            <a:pPr marL="81915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GSP Public Comment Review Ad-Hoc Committee – </a:t>
            </a:r>
            <a:r>
              <a:rPr lang="en-US" sz="2000" dirty="0"/>
              <a:t>Will meet for a total of 3 Workshops to review and craft response recommendations on public comments received on the Draft GSP. Recommendations will be reported to the Board on October 17.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14EF0395-CF07-4F9E-B08E-1F428D64BA8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247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1522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&amp; Groundwater Sustainability Workgroup Update</a:t>
            </a:r>
          </a:p>
        </p:txBody>
      </p:sp>
    </p:spTree>
    <p:extLst>
      <p:ext uri="{BB962C8B-B14F-4D97-AF65-F5344CB8AC3E}">
        <p14:creationId xmlns:p14="http://schemas.microsoft.com/office/powerpoint/2010/main" val="10666897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sz="3200" dirty="0"/>
              <a:t>Groundwater Sustainability Workgroup Update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7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The final Workgroup meeting was held on September 11 at the San Joaquin County Public Works Department Building.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800" b="0" kern="1200" dirty="0">
              <a:solidFill>
                <a:schemeClr val="bg1"/>
              </a:solidFill>
              <a:latin typeface="+mj-lt"/>
            </a:endParaRP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Notes from Workgroup meetings are available on the website, </a:t>
            </a:r>
            <a:r>
              <a:rPr lang="en-US" sz="2800" b="0" u="sng" kern="1200" dirty="0">
                <a:solidFill>
                  <a:schemeClr val="bg1"/>
                </a:solidFill>
                <a:latin typeface="+mj-lt"/>
              </a:rPr>
              <a:t>www.esjgroundwater.org</a:t>
            </a: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 (under ‘Agendas’ tab)</a:t>
            </a:r>
          </a:p>
        </p:txBody>
      </p:sp>
    </p:spTree>
    <p:extLst>
      <p:ext uri="{BB962C8B-B14F-4D97-AF65-F5344CB8AC3E}">
        <p14:creationId xmlns:p14="http://schemas.microsoft.com/office/powerpoint/2010/main" val="34758538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Prop. 68 Grant Application Timeline</a:t>
            </a:r>
          </a:p>
        </p:txBody>
      </p:sp>
    </p:spTree>
    <p:extLst>
      <p:ext uri="{BB962C8B-B14F-4D97-AF65-F5344CB8AC3E}">
        <p14:creationId xmlns:p14="http://schemas.microsoft.com/office/powerpoint/2010/main" val="11558184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21926"/>
            <a:ext cx="6394305" cy="857250"/>
          </a:xfrm>
        </p:spPr>
        <p:txBody>
          <a:bodyPr/>
          <a:lstStyle/>
          <a:p>
            <a:r>
              <a:rPr lang="en-US" dirty="0"/>
              <a:t>Prop. 68 Grant Application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29469" y="1331662"/>
            <a:ext cx="2693283" cy="32030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Background: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GWA Board is pursuing funding under Proposition 68 Round 3.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The solicitation period closes Nov. 1, 2019.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dirty="0" err="1"/>
              <a:t>Subbasin</a:t>
            </a:r>
            <a:r>
              <a:rPr lang="en-US" sz="2000" dirty="0"/>
              <a:t> is eligible for up to $500,000. in funding under this round.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9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D14E02-127E-40EB-9EB6-82CCC4021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8" y="1402622"/>
            <a:ext cx="4872339" cy="23603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1B2184-3480-4A6D-BD49-5ED16E15845F}"/>
              </a:ext>
            </a:extLst>
          </p:cNvPr>
          <p:cNvSpPr/>
          <p:nvPr/>
        </p:nvSpPr>
        <p:spPr>
          <a:xfrm>
            <a:off x="5474825" y="1331662"/>
            <a:ext cx="3307287" cy="3435601"/>
          </a:xfrm>
          <a:prstGeom prst="rect">
            <a:avLst/>
          </a:prstGeom>
          <a:noFill/>
          <a:ln w="1905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479800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9429</TotalTime>
  <Words>609</Words>
  <Application>Microsoft Office PowerPoint</Application>
  <PresentationFormat>On-screen Show (16:9)</PresentationFormat>
  <Paragraphs>113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Helvetica Neue</vt:lpstr>
      <vt:lpstr>Helvetica Neue Light</vt:lpstr>
      <vt:lpstr>Helvetica Neue Medium</vt:lpstr>
      <vt:lpstr>MainMaster</vt:lpstr>
      <vt:lpstr>Materials for GSA Outreach October 2019</vt:lpstr>
      <vt:lpstr>GSP Topics &amp; Project Schedule</vt:lpstr>
      <vt:lpstr>Announcements &amp; Reminders</vt:lpstr>
      <vt:lpstr>Announcements &amp; Reminders</vt:lpstr>
      <vt:lpstr>Announcements &amp; Reminders</vt:lpstr>
      <vt:lpstr>Outreach &amp; Groundwater Sustainability Workgroup Update</vt:lpstr>
      <vt:lpstr>Groundwater Sustainability Workgroup Update </vt:lpstr>
      <vt:lpstr>Prop. 68 Grant Application Timeline</vt:lpstr>
      <vt:lpstr>Prop. 68 Grant Application Schedule</vt:lpstr>
      <vt:lpstr>Draft GSP Comment Incorporation Process</vt:lpstr>
      <vt:lpstr>Release of Public Draft</vt:lpstr>
      <vt:lpstr>18 Public Comment Letters Received</vt:lpstr>
      <vt:lpstr>Approach to Responding to Comments</vt:lpstr>
      <vt:lpstr>Adoption Timeline &amp; Next Steps</vt:lpstr>
      <vt:lpstr>Timeline for GSP Adoption</vt:lpstr>
      <vt:lpstr>October Agenda Items</vt:lpstr>
      <vt:lpstr>October Agenda Items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Lori Fitzwater-Presley</cp:lastModifiedBy>
  <cp:revision>720</cp:revision>
  <cp:lastPrinted>2018-06-12T23:04:41Z</cp:lastPrinted>
  <dcterms:modified xsi:type="dcterms:W3CDTF">2019-10-01T23:22:32Z</dcterms:modified>
</cp:coreProperties>
</file>