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3"/>
  </p:notesMasterIdLst>
  <p:sldIdLst>
    <p:sldId id="1128" r:id="rId2"/>
    <p:sldId id="781" r:id="rId3"/>
    <p:sldId id="782" r:id="rId4"/>
    <p:sldId id="1002" r:id="rId5"/>
    <p:sldId id="1280" r:id="rId6"/>
    <p:sldId id="883" r:id="rId7"/>
    <p:sldId id="946" r:id="rId8"/>
    <p:sldId id="501" r:id="rId9"/>
    <p:sldId id="1310" r:id="rId10"/>
    <p:sldId id="1342" r:id="rId11"/>
    <p:sldId id="1340" r:id="rId12"/>
    <p:sldId id="1020" r:id="rId13"/>
    <p:sldId id="1336" r:id="rId14"/>
    <p:sldId id="1308" r:id="rId15"/>
    <p:sldId id="1345" r:id="rId16"/>
    <p:sldId id="1363" r:id="rId17"/>
    <p:sldId id="1318" r:id="rId18"/>
    <p:sldId id="1242" r:id="rId19"/>
    <p:sldId id="1244" r:id="rId20"/>
    <p:sldId id="1238" r:id="rId21"/>
    <p:sldId id="1364" r:id="rId22"/>
  </p:sldIdLst>
  <p:sldSz cx="9144000" cy="5143500" type="screen16x9"/>
  <p:notesSz cx="7010400" cy="9296400"/>
  <p:defaultTex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Lott" initials="CL" lastIdx="3" clrIdx="0">
    <p:extLst>
      <p:ext uri="{19B8F6BF-5375-455C-9EA6-DF929625EA0E}">
        <p15:presenceInfo xmlns:p15="http://schemas.microsoft.com/office/powerpoint/2012/main" userId="9b7eb6e1897564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AE5912"/>
    <a:srgbClr val="C0C0C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24" autoAdjust="0"/>
    <p:restoredTop sz="89210" autoAdjust="0"/>
  </p:normalViewPr>
  <p:slideViewPr>
    <p:cSldViewPr snapToGrid="0" snapToObjects="1">
      <p:cViewPr varScale="1">
        <p:scale>
          <a:sx n="120" d="100"/>
          <a:sy n="120" d="100"/>
        </p:scale>
        <p:origin x="102" y="84"/>
      </p:cViewPr>
      <p:guideLst>
        <p:guide orient="horz" pos="1620"/>
        <p:guide pos="288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26" name="Shape 126"/>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3516613317"/>
      </p:ext>
    </p:extLst>
  </p:cSld>
  <p:clrMap bg1="lt1" tx1="dk1" bg2="lt2" tx2="dk2" accent1="accent1" accent2="accent2" accent3="accent3" accent4="accent4" accent5="accent5" accent6="accent6" hlink="hlink" folHlink="folHlink"/>
  <p:notesStyle>
    <a:lvl1pPr defTabSz="171450" latinLnBrk="0">
      <a:lnSpc>
        <a:spcPct val="117999"/>
      </a:lnSpc>
      <a:defRPr sz="800">
        <a:latin typeface="Helvetica Neue"/>
        <a:ea typeface="Helvetica Neue"/>
        <a:cs typeface="Helvetica Neue"/>
        <a:sym typeface="Helvetica Neue"/>
      </a:defRPr>
    </a:lvl1pPr>
    <a:lvl2pPr indent="85725" defTabSz="171450" latinLnBrk="0">
      <a:lnSpc>
        <a:spcPct val="117999"/>
      </a:lnSpc>
      <a:defRPr sz="800">
        <a:latin typeface="Helvetica Neue"/>
        <a:ea typeface="Helvetica Neue"/>
        <a:cs typeface="Helvetica Neue"/>
        <a:sym typeface="Helvetica Neue"/>
      </a:defRPr>
    </a:lvl2pPr>
    <a:lvl3pPr indent="171450" defTabSz="171450" latinLnBrk="0">
      <a:lnSpc>
        <a:spcPct val="117999"/>
      </a:lnSpc>
      <a:defRPr sz="800">
        <a:latin typeface="Helvetica Neue"/>
        <a:ea typeface="Helvetica Neue"/>
        <a:cs typeface="Helvetica Neue"/>
        <a:sym typeface="Helvetica Neue"/>
      </a:defRPr>
    </a:lvl3pPr>
    <a:lvl4pPr indent="257175" defTabSz="171450" latinLnBrk="0">
      <a:lnSpc>
        <a:spcPct val="117999"/>
      </a:lnSpc>
      <a:defRPr sz="800">
        <a:latin typeface="Helvetica Neue"/>
        <a:ea typeface="Helvetica Neue"/>
        <a:cs typeface="Helvetica Neue"/>
        <a:sym typeface="Helvetica Neue"/>
      </a:defRPr>
    </a:lvl4pPr>
    <a:lvl5pPr indent="342900" defTabSz="171450" latinLnBrk="0">
      <a:lnSpc>
        <a:spcPct val="117999"/>
      </a:lnSpc>
      <a:defRPr sz="800">
        <a:latin typeface="Helvetica Neue"/>
        <a:ea typeface="Helvetica Neue"/>
        <a:cs typeface="Helvetica Neue"/>
        <a:sym typeface="Helvetica Neue"/>
      </a:defRPr>
    </a:lvl5pPr>
    <a:lvl6pPr indent="428625" defTabSz="171450" latinLnBrk="0">
      <a:lnSpc>
        <a:spcPct val="117999"/>
      </a:lnSpc>
      <a:defRPr sz="800">
        <a:latin typeface="Helvetica Neue"/>
        <a:ea typeface="Helvetica Neue"/>
        <a:cs typeface="Helvetica Neue"/>
        <a:sym typeface="Helvetica Neue"/>
      </a:defRPr>
    </a:lvl6pPr>
    <a:lvl7pPr indent="514350" defTabSz="171450" latinLnBrk="0">
      <a:lnSpc>
        <a:spcPct val="117999"/>
      </a:lnSpc>
      <a:defRPr sz="800">
        <a:latin typeface="Helvetica Neue"/>
        <a:ea typeface="Helvetica Neue"/>
        <a:cs typeface="Helvetica Neue"/>
        <a:sym typeface="Helvetica Neue"/>
      </a:defRPr>
    </a:lvl7pPr>
    <a:lvl8pPr indent="600075" defTabSz="171450" latinLnBrk="0">
      <a:lnSpc>
        <a:spcPct val="117999"/>
      </a:lnSpc>
      <a:defRPr sz="800">
        <a:latin typeface="Helvetica Neue"/>
        <a:ea typeface="Helvetica Neue"/>
        <a:cs typeface="Helvetica Neue"/>
        <a:sym typeface="Helvetica Neue"/>
      </a:defRPr>
    </a:lvl8pPr>
    <a:lvl9pPr indent="685800" defTabSz="171450" latinLnBrk="0">
      <a:lnSpc>
        <a:spcPct val="117999"/>
      </a:lnSpc>
      <a:defRPr sz="8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87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670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722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047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061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63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350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261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065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47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3415">
              <a:defRPr/>
            </a:pPr>
            <a:endParaRPr lang="en-US" dirty="0"/>
          </a:p>
          <a:p>
            <a:endParaRPr lang="en-US" dirty="0"/>
          </a:p>
        </p:txBody>
      </p:sp>
    </p:spTree>
    <p:extLst>
      <p:ext uri="{BB962C8B-B14F-4D97-AF65-F5344CB8AC3E}">
        <p14:creationId xmlns:p14="http://schemas.microsoft.com/office/powerpoint/2010/main" val="427210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3415">
              <a:defRPr/>
            </a:pPr>
            <a:endParaRPr lang="en-US" dirty="0"/>
          </a:p>
          <a:p>
            <a:endParaRPr lang="en-US" dirty="0"/>
          </a:p>
        </p:txBody>
      </p:sp>
    </p:spTree>
    <p:extLst>
      <p:ext uri="{BB962C8B-B14F-4D97-AF65-F5344CB8AC3E}">
        <p14:creationId xmlns:p14="http://schemas.microsoft.com/office/powerpoint/2010/main" val="389794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4708">
              <a:defRPr/>
            </a:pPr>
            <a:endParaRPr lang="en-US" dirty="0"/>
          </a:p>
          <a:p>
            <a:endParaRPr lang="en-US" dirty="0"/>
          </a:p>
        </p:txBody>
      </p:sp>
    </p:spTree>
    <p:extLst>
      <p:ext uri="{BB962C8B-B14F-4D97-AF65-F5344CB8AC3E}">
        <p14:creationId xmlns:p14="http://schemas.microsoft.com/office/powerpoint/2010/main" val="234845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16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27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8522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5"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6" name="ESJGWALogoColorSmall.png" descr="ESJGWALogoColorSmall.png"/>
          <p:cNvPicPr>
            <a:picLocks noChangeAspect="1"/>
          </p:cNvPicPr>
          <p:nvPr userDrawn="1"/>
        </p:nvPicPr>
        <p:blipFill>
          <a:blip r:embed="rId2">
            <a:extLst/>
          </a:blip>
          <a:stretch>
            <a:fillRect/>
          </a:stretch>
        </p:blipFill>
        <p:spPr>
          <a:xfrm>
            <a:off x="6565628" y="317599"/>
            <a:ext cx="2343150" cy="490538"/>
          </a:xfrm>
          <a:prstGeom prst="rect">
            <a:avLst/>
          </a:prstGeom>
          <a:ln w="12700">
            <a:miter lim="400000"/>
          </a:ln>
        </p:spPr>
      </p:pic>
      <p:sp>
        <p:nvSpPr>
          <p:cNvPr id="3"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
        <p:nvSpPr>
          <p:cNvPr id="4" name="Content Placeholder 7"/>
          <p:cNvSpPr>
            <a:spLocks noGrp="1"/>
          </p:cNvSpPr>
          <p:nvPr>
            <p:ph sz="quarter" idx="10" hasCustomPrompt="1"/>
          </p:nvPr>
        </p:nvSpPr>
        <p:spPr>
          <a:xfrm>
            <a:off x="2175697" y="1429153"/>
            <a:ext cx="6312326" cy="3203032"/>
          </a:xfrm>
          <a:prstGeom prst="rect">
            <a:avLst/>
          </a:prstGeom>
        </p:spPr>
        <p:txBody>
          <a:bodyPr vert="horz" lIns="34290" tIns="17145" rIns="34290" bIns="17145"/>
          <a:lstStyle>
            <a:lvl1pPr marL="321469" indent="-321469">
              <a:buFont typeface="Arial"/>
              <a:buChar char="•"/>
              <a:defRPr/>
            </a:lvl1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37226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2 Column">
    <p:spTree>
      <p:nvGrpSpPr>
        <p:cNvPr id="1" name=""/>
        <p:cNvGrpSpPr/>
        <p:nvPr/>
      </p:nvGrpSpPr>
      <p:grpSpPr>
        <a:xfrm>
          <a:off x="0" y="0"/>
          <a:ext cx="0" cy="0"/>
          <a:chOff x="0" y="0"/>
          <a:chExt cx="0" cy="0"/>
        </a:xfrm>
      </p:grpSpPr>
      <p:sp>
        <p:nvSpPr>
          <p:cNvPr id="5"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6" name="ESJGWALogoColorSmall.png" descr="ESJGWALogoColorSmall.png"/>
          <p:cNvPicPr>
            <a:picLocks noChangeAspect="1"/>
          </p:cNvPicPr>
          <p:nvPr userDrawn="1"/>
        </p:nvPicPr>
        <p:blipFill>
          <a:blip r:embed="rId2">
            <a:extLst/>
          </a:blip>
          <a:stretch>
            <a:fillRect/>
          </a:stretch>
        </p:blipFill>
        <p:spPr>
          <a:xfrm>
            <a:off x="6565628" y="317599"/>
            <a:ext cx="2343150" cy="490538"/>
          </a:xfrm>
          <a:prstGeom prst="rect">
            <a:avLst/>
          </a:prstGeom>
          <a:ln w="12700">
            <a:miter lim="400000"/>
          </a:ln>
        </p:spPr>
      </p:pic>
      <p:sp>
        <p:nvSpPr>
          <p:cNvPr id="3"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
        <p:nvSpPr>
          <p:cNvPr id="4" name="Content Placeholder 7"/>
          <p:cNvSpPr>
            <a:spLocks noGrp="1"/>
          </p:cNvSpPr>
          <p:nvPr>
            <p:ph sz="quarter" idx="10" hasCustomPrompt="1"/>
          </p:nvPr>
        </p:nvSpPr>
        <p:spPr>
          <a:xfrm>
            <a:off x="2175697" y="1429153"/>
            <a:ext cx="6312326" cy="3203032"/>
          </a:xfrm>
          <a:prstGeom prst="rect">
            <a:avLst/>
          </a:prstGeom>
        </p:spPr>
        <p:txBody>
          <a:bodyPr vert="horz" lIns="34290" tIns="17145" rIns="34290" bIns="17145" numCol="2"/>
          <a:lstStyle>
            <a:lvl1pPr marL="321469" marR="0" indent="-321469" algn="l" defTabSz="309563" eaLnBrk="1" fontAlgn="auto" latinLnBrk="0" hangingPunct="1">
              <a:lnSpc>
                <a:spcPct val="100000"/>
              </a:lnSpc>
              <a:spcBef>
                <a:spcPts val="2213"/>
              </a:spcBef>
              <a:spcAft>
                <a:spcPts val="0"/>
              </a:spcAft>
              <a:buClrTx/>
              <a:buSzPct val="125000"/>
              <a:buFont typeface="Arial"/>
              <a:buChar char="•"/>
              <a:tabLst/>
              <a:defRPr/>
            </a:lvl1pPr>
            <a:lvl3pPr marL="476250" indent="0">
              <a:buNone/>
              <a:defRPr/>
            </a:lvl3pPr>
          </a:lstStyle>
          <a:p>
            <a:pPr lvl="0"/>
            <a:r>
              <a:rPr lang="en-US" dirty="0"/>
              <a:t>Click to edit bullet styles 2 columns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a:p>
            <a:pPr marL="321469" marR="0" lvl="0" indent="-321469" algn="l" defTabSz="309563" eaLnBrk="1" fontAlgn="auto" latinLnBrk="0" hangingPunct="1">
              <a:lnSpc>
                <a:spcPct val="100000"/>
              </a:lnSpc>
              <a:spcBef>
                <a:spcPts val="2213"/>
              </a:spcBef>
              <a:spcAft>
                <a:spcPts val="0"/>
              </a:spcAft>
              <a:buClrTx/>
              <a:buSzPct val="125000"/>
              <a:buFont typeface="Arial"/>
              <a:buChar char="•"/>
              <a:tabLst/>
              <a:defRPr/>
            </a:pPr>
            <a:r>
              <a:rPr lang="en-US" dirty="0"/>
              <a:t>Click to edit bullet styles</a:t>
            </a:r>
          </a:p>
        </p:txBody>
      </p:sp>
    </p:spTree>
    <p:extLst>
      <p:ext uri="{BB962C8B-B14F-4D97-AF65-F5344CB8AC3E}">
        <p14:creationId xmlns:p14="http://schemas.microsoft.com/office/powerpoint/2010/main" val="53792974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a:effectLst>
            <a:outerShdw blurRad="50800" dist="50800" dir="2700000" algn="tl" rotWithShape="0">
              <a:prstClr val="black">
                <a:alpha val="40000"/>
              </a:prstClr>
            </a:outerShdw>
          </a:effectLst>
        </p:spPr>
        <p:txBody>
          <a:bodyPr vert="horz" lIns="34290" tIns="17145" rIns="34290" bIns="17145"/>
          <a:lstStyle>
            <a:lvl1pPr algn="ctr">
              <a:defRPr/>
            </a:lvl1pPr>
          </a:lstStyle>
          <a:p>
            <a:r>
              <a:rPr lang="en-US" dirty="0"/>
              <a:t>Click to edit Master title style</a:t>
            </a:r>
          </a:p>
        </p:txBody>
      </p:sp>
    </p:spTree>
    <p:extLst>
      <p:ext uri="{BB962C8B-B14F-4D97-AF65-F5344CB8AC3E}">
        <p14:creationId xmlns:p14="http://schemas.microsoft.com/office/powerpoint/2010/main" val="17727052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Side Image">
    <p:spTree>
      <p:nvGrpSpPr>
        <p:cNvPr id="1" name=""/>
        <p:cNvGrpSpPr/>
        <p:nvPr/>
      </p:nvGrpSpPr>
      <p:grpSpPr>
        <a:xfrm>
          <a:off x="0" y="0"/>
          <a:ext cx="0" cy="0"/>
          <a:chOff x="0" y="0"/>
          <a:chExt cx="0" cy="0"/>
        </a:xfrm>
      </p:grpSpPr>
      <p:pic>
        <p:nvPicPr>
          <p:cNvPr id="9" name="Content Placeholder 6" descr="BoyWashingHandsNarrowWidt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905000" cy="5143500"/>
          </a:xfrm>
          <a:prstGeom prst="rect">
            <a:avLst/>
          </a:prstGeom>
        </p:spPr>
      </p:pic>
      <p:sp>
        <p:nvSpPr>
          <p:cNvPr id="6" name="Content Placeholder 7"/>
          <p:cNvSpPr>
            <a:spLocks noGrp="1"/>
          </p:cNvSpPr>
          <p:nvPr>
            <p:ph sz="quarter" idx="10"/>
          </p:nvPr>
        </p:nvSpPr>
        <p:spPr>
          <a:xfrm>
            <a:off x="2175697" y="1429153"/>
            <a:ext cx="6312326" cy="3203032"/>
          </a:xfrm>
          <a:prstGeom prst="rect">
            <a:avLst/>
          </a:prstGeom>
        </p:spPr>
        <p:txBody>
          <a:bodyPr vert="horz" lIns="34290" tIns="17145" rIns="34290" bIns="1714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5" name="ESJGWALogoColorSmall.png" descr="ESJGWALogoColorSmall.png"/>
          <p:cNvPicPr>
            <a:picLocks noChangeAspect="1"/>
          </p:cNvPicPr>
          <p:nvPr userDrawn="1"/>
        </p:nvPicPr>
        <p:blipFill>
          <a:blip r:embed="rId3">
            <a:extLst/>
          </a:blip>
          <a:stretch>
            <a:fillRect/>
          </a:stretch>
        </p:blipFill>
        <p:spPr>
          <a:xfrm>
            <a:off x="6565628" y="317599"/>
            <a:ext cx="2343150" cy="490538"/>
          </a:xfrm>
          <a:prstGeom prst="rect">
            <a:avLst/>
          </a:prstGeom>
          <a:ln w="12700">
            <a:miter lim="400000"/>
          </a:ln>
        </p:spPr>
      </p:pic>
      <p:sp>
        <p:nvSpPr>
          <p:cNvPr id="7"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Tree>
    <p:extLst>
      <p:ext uri="{BB962C8B-B14F-4D97-AF65-F5344CB8AC3E}">
        <p14:creationId xmlns:p14="http://schemas.microsoft.com/office/powerpoint/2010/main" val="15400149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with Callout">
    <p:spTree>
      <p:nvGrpSpPr>
        <p:cNvPr id="1" name=""/>
        <p:cNvGrpSpPr/>
        <p:nvPr/>
      </p:nvGrpSpPr>
      <p:grpSpPr>
        <a:xfrm>
          <a:off x="0" y="0"/>
          <a:ext cx="0" cy="0"/>
          <a:chOff x="0" y="0"/>
          <a:chExt cx="0" cy="0"/>
        </a:xfrm>
      </p:grpSpPr>
      <p:sp>
        <p:nvSpPr>
          <p:cNvPr id="3"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4" name="ESJGWALogoColorSmall.png" descr="ESJGWALogoColorSmall.png"/>
          <p:cNvPicPr>
            <a:picLocks noChangeAspect="1"/>
          </p:cNvPicPr>
          <p:nvPr userDrawn="1"/>
        </p:nvPicPr>
        <p:blipFill>
          <a:blip r:embed="rId2">
            <a:extLst/>
          </a:blip>
          <a:stretch>
            <a:fillRect/>
          </a:stretch>
        </p:blipFill>
        <p:spPr>
          <a:xfrm>
            <a:off x="6565628" y="317599"/>
            <a:ext cx="2343150" cy="490538"/>
          </a:xfrm>
          <a:prstGeom prst="rect">
            <a:avLst/>
          </a:prstGeom>
          <a:ln w="12700">
            <a:miter lim="400000"/>
          </a:ln>
        </p:spPr>
      </p:pic>
      <p:sp>
        <p:nvSpPr>
          <p:cNvPr id="5"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
        <p:nvSpPr>
          <p:cNvPr id="10" name="Content Placeholder 9"/>
          <p:cNvSpPr>
            <a:spLocks noGrp="1"/>
          </p:cNvSpPr>
          <p:nvPr>
            <p:ph sz="quarter" idx="11" hasCustomPrompt="1"/>
          </p:nvPr>
        </p:nvSpPr>
        <p:spPr>
          <a:xfrm>
            <a:off x="205431" y="1438547"/>
            <a:ext cx="1550068" cy="2932418"/>
          </a:xfrm>
          <a:prstGeom prst="rect">
            <a:avLst/>
          </a:prstGeom>
        </p:spPr>
        <p:txBody>
          <a:bodyPr vert="horz" lIns="34290" tIns="17145" rIns="34290" bIns="17145"/>
          <a:lstStyle>
            <a:lvl1pPr algn="ctr">
              <a:defRPr sz="2700" i="1"/>
            </a:lvl1pPr>
            <a:lvl2pPr marL="238125" indent="0">
              <a:buNone/>
              <a:defRPr/>
            </a:lvl2pPr>
          </a:lstStyle>
          <a:p>
            <a:pPr lvl="0"/>
            <a:r>
              <a:rPr lang="en-US" dirty="0"/>
              <a:t>Click to edit callout text</a:t>
            </a:r>
          </a:p>
        </p:txBody>
      </p:sp>
      <p:sp>
        <p:nvSpPr>
          <p:cNvPr id="11" name="Content Placeholder 7"/>
          <p:cNvSpPr>
            <a:spLocks noGrp="1"/>
          </p:cNvSpPr>
          <p:nvPr>
            <p:ph sz="quarter" idx="10"/>
          </p:nvPr>
        </p:nvSpPr>
        <p:spPr>
          <a:xfrm>
            <a:off x="2175697" y="1429153"/>
            <a:ext cx="6312326" cy="3203032"/>
          </a:xfrm>
          <a:prstGeom prst="rect">
            <a:avLst/>
          </a:prstGeom>
        </p:spPr>
        <p:txBody>
          <a:bodyPr vert="horz" lIns="34290" tIns="17145" rIns="34290" bIns="1714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9639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wer Right Box Image">
    <p:spTree>
      <p:nvGrpSpPr>
        <p:cNvPr id="1" name=""/>
        <p:cNvGrpSpPr/>
        <p:nvPr/>
      </p:nvGrpSpPr>
      <p:grpSpPr>
        <a:xfrm>
          <a:off x="0" y="0"/>
          <a:ext cx="0" cy="0"/>
          <a:chOff x="0" y="0"/>
          <a:chExt cx="0" cy="0"/>
        </a:xfrm>
      </p:grpSpPr>
      <p:sp>
        <p:nvSpPr>
          <p:cNvPr id="3" name="Rectangle"/>
          <p:cNvSpPr/>
          <p:nvPr userDrawn="1"/>
        </p:nvSpPr>
        <p:spPr>
          <a:xfrm>
            <a:off x="0" y="0"/>
            <a:ext cx="9144000" cy="109716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4" name="ESJGWALogoColorSmall.png" descr="ESJGWALogoColorSmall.png"/>
          <p:cNvPicPr>
            <a:picLocks noChangeAspect="1"/>
          </p:cNvPicPr>
          <p:nvPr userDrawn="1"/>
        </p:nvPicPr>
        <p:blipFill>
          <a:blip r:embed="rId2">
            <a:extLst/>
          </a:blip>
          <a:stretch>
            <a:fillRect/>
          </a:stretch>
        </p:blipFill>
        <p:spPr>
          <a:xfrm>
            <a:off x="6565628" y="317599"/>
            <a:ext cx="2343150" cy="490538"/>
          </a:xfrm>
          <a:prstGeom prst="rect">
            <a:avLst/>
          </a:prstGeom>
          <a:ln w="12700">
            <a:miter lim="400000"/>
          </a:ln>
        </p:spPr>
      </p:pic>
      <p:sp>
        <p:nvSpPr>
          <p:cNvPr id="5" name="Title 21"/>
          <p:cNvSpPr>
            <a:spLocks noGrp="1"/>
          </p:cNvSpPr>
          <p:nvPr>
            <p:ph type="title"/>
          </p:nvPr>
        </p:nvSpPr>
        <p:spPr>
          <a:xfrm>
            <a:off x="2175697" y="121926"/>
            <a:ext cx="4323383" cy="857250"/>
          </a:xfrm>
          <a:prstGeom prst="rect">
            <a:avLst/>
          </a:prstGeom>
        </p:spPr>
        <p:txBody>
          <a:bodyPr lIns="34290" tIns="17145" rIns="34290" bIns="17145" anchor="ctr" anchorCtr="0"/>
          <a:lstStyle>
            <a:lvl1pPr>
              <a:defRPr sz="3600"/>
            </a:lvl1pPr>
          </a:lstStyle>
          <a:p>
            <a:r>
              <a:rPr lang="en-US" dirty="0"/>
              <a:t>Click to edit</a:t>
            </a:r>
          </a:p>
        </p:txBody>
      </p:sp>
      <p:sp>
        <p:nvSpPr>
          <p:cNvPr id="11" name="Content Placeholder 7"/>
          <p:cNvSpPr>
            <a:spLocks noGrp="1"/>
          </p:cNvSpPr>
          <p:nvPr>
            <p:ph sz="quarter" idx="10" hasCustomPrompt="1"/>
          </p:nvPr>
        </p:nvSpPr>
        <p:spPr>
          <a:xfrm>
            <a:off x="1904902" y="1106772"/>
            <a:ext cx="7239098" cy="4036727"/>
          </a:xfrm>
          <a:prstGeom prst="rect">
            <a:avLst/>
          </a:prstGeom>
        </p:spPr>
        <p:txBody>
          <a:bodyPr vert="horz" lIns="34290" tIns="17145" rIns="34290" bIns="17145"/>
          <a:lstStyle>
            <a:lvl1pPr>
              <a:defRPr baseline="0"/>
            </a:lvl1pPr>
          </a:lstStyle>
          <a:p>
            <a:pPr lvl="0"/>
            <a:r>
              <a:rPr lang="en-US" dirty="0"/>
              <a:t>Click picture, graph or video icon to place content in this box</a:t>
            </a:r>
          </a:p>
        </p:txBody>
      </p:sp>
    </p:spTree>
    <p:extLst>
      <p:ext uri="{BB962C8B-B14F-4D97-AF65-F5344CB8AC3E}">
        <p14:creationId xmlns:p14="http://schemas.microsoft.com/office/powerpoint/2010/main" val="542566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4594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1B2"/>
        </a:solidFill>
        <a:effectLst/>
      </p:bgPr>
    </p:bg>
    <p:spTree>
      <p:nvGrpSpPr>
        <p:cNvPr id="1" name=""/>
        <p:cNvGrpSpPr/>
        <p:nvPr/>
      </p:nvGrpSpPr>
      <p:grpSpPr>
        <a:xfrm>
          <a:off x="0" y="0"/>
          <a:ext cx="0" cy="0"/>
          <a:chOff x="0" y="0"/>
          <a:chExt cx="0" cy="0"/>
        </a:xfrm>
      </p:grpSpPr>
      <p:sp>
        <p:nvSpPr>
          <p:cNvPr id="5" name="Rectangle"/>
          <p:cNvSpPr/>
          <p:nvPr userDrawn="1"/>
        </p:nvSpPr>
        <p:spPr>
          <a:xfrm>
            <a:off x="0" y="0"/>
            <a:ext cx="1906563" cy="5143500"/>
          </a:xfrm>
          <a:prstGeom prst="rect">
            <a:avLst/>
          </a:prstGeom>
          <a:solidFill>
            <a:srgbClr val="43AA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Tree>
    <p:extLst>
      <p:ext uri="{BB962C8B-B14F-4D97-AF65-F5344CB8AC3E}">
        <p14:creationId xmlns:p14="http://schemas.microsoft.com/office/powerpoint/2010/main" val="1371937724"/>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 id="2147483674" r:id="rId4"/>
    <p:sldLayoutId id="2147483676" r:id="rId5"/>
    <p:sldLayoutId id="2147483679" r:id="rId6"/>
    <p:sldLayoutId id="2147483678" r:id="rId7"/>
  </p:sldLayoutIdLst>
  <p:transition spd="med"/>
  <p:txStyles>
    <p:titleStyle>
      <a:lvl1pPr marL="0" marR="0" indent="0" algn="l"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1pPr>
      <a:lvl2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2pPr>
      <a:lvl3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3pPr>
      <a:lvl4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4pPr>
      <a:lvl5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5pPr>
      <a:lvl6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6pPr>
      <a:lvl7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7pPr>
      <a:lvl8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8pPr>
      <a:lvl9pPr marL="0" marR="0" indent="0" algn="ctr" defTabSz="309563" latinLnBrk="0">
        <a:lnSpc>
          <a:spcPct val="100000"/>
        </a:lnSpc>
        <a:spcBef>
          <a:spcPts val="0"/>
        </a:spcBef>
        <a:spcAft>
          <a:spcPts val="0"/>
        </a:spcAft>
        <a:buClrTx/>
        <a:buSzTx/>
        <a:buFontTx/>
        <a:buNone/>
        <a:tabLst/>
        <a:defRPr sz="4200" b="1" i="0" u="none" strike="noStrike" cap="none" spc="0" baseline="0">
          <a:ln>
            <a:noFill/>
          </a:ln>
          <a:solidFill>
            <a:srgbClr val="FFFFFF"/>
          </a:solidFill>
          <a:uFillTx/>
          <a:latin typeface="+mj-lt"/>
          <a:ea typeface="+mj-ea"/>
          <a:cs typeface="+mj-cs"/>
          <a:sym typeface="Arial Narrow"/>
        </a:defRPr>
      </a:lvl9pPr>
    </p:titleStyle>
    <p:bodyStyle>
      <a:lvl1pPr marL="0" marR="0" indent="0" algn="l" defTabSz="309563" latinLnBrk="0">
        <a:lnSpc>
          <a:spcPct val="100000"/>
        </a:lnSpc>
        <a:spcBef>
          <a:spcPts val="2213"/>
        </a:spcBef>
        <a:spcAft>
          <a:spcPts val="0"/>
        </a:spcAft>
        <a:buClrTx/>
        <a:buSzPct val="125000"/>
        <a:buFontTx/>
        <a:buNone/>
        <a:tabLst/>
        <a:defRPr sz="2300" b="0" i="0" u="none" strike="noStrike" cap="none" spc="0" baseline="0">
          <a:ln>
            <a:noFill/>
          </a:ln>
          <a:solidFill>
            <a:schemeClr val="bg1"/>
          </a:solidFill>
          <a:uFillTx/>
          <a:latin typeface="Arial Narrow"/>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peWIthD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9" name="Rectangle"/>
          <p:cNvSpPr/>
          <p:nvPr/>
        </p:nvSpPr>
        <p:spPr>
          <a:xfrm>
            <a:off x="0" y="3717094"/>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pic>
        <p:nvPicPr>
          <p:cNvPr id="4" name="Picture 3" descr="ESJGWALogoWhite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421" y="2621961"/>
            <a:ext cx="4205288" cy="885825"/>
          </a:xfrm>
          <a:prstGeom prst="rect">
            <a:avLst/>
          </a:prstGeom>
        </p:spPr>
      </p:pic>
      <p:sp>
        <p:nvSpPr>
          <p:cNvPr id="6" name="Title 5"/>
          <p:cNvSpPr>
            <a:spLocks noGrp="1"/>
          </p:cNvSpPr>
          <p:nvPr>
            <p:ph type="title"/>
          </p:nvPr>
        </p:nvSpPr>
        <p:spPr>
          <a:xfrm>
            <a:off x="430051" y="3707559"/>
            <a:ext cx="8229600" cy="857250"/>
          </a:xfrm>
        </p:spPr>
        <p:txBody>
          <a:bodyPr/>
          <a:lstStyle/>
          <a:p>
            <a:r>
              <a:rPr lang="en-US" sz="4400" dirty="0"/>
              <a:t>Materials for GSA Outreach</a:t>
            </a:r>
            <a:br>
              <a:rPr lang="en-US" sz="4400" dirty="0"/>
            </a:br>
            <a:r>
              <a:rPr lang="en-US" sz="4400" dirty="0"/>
              <a:t>March 2019</a:t>
            </a:r>
            <a:endParaRPr lang="en-US" dirty="0"/>
          </a:p>
        </p:txBody>
      </p:sp>
    </p:spTree>
    <p:extLst>
      <p:ext uri="{BB962C8B-B14F-4D97-AF65-F5344CB8AC3E}">
        <p14:creationId xmlns:p14="http://schemas.microsoft.com/office/powerpoint/2010/main" val="255359965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50540-57F9-4C7C-84B6-038B4FF0C4C2}"/>
              </a:ext>
            </a:extLst>
          </p:cNvPr>
          <p:cNvSpPr>
            <a:spLocks noGrp="1"/>
          </p:cNvSpPr>
          <p:nvPr>
            <p:ph type="title"/>
          </p:nvPr>
        </p:nvSpPr>
        <p:spPr>
          <a:xfrm>
            <a:off x="186755" y="121926"/>
            <a:ext cx="6312326" cy="857250"/>
          </a:xfrm>
        </p:spPr>
        <p:txBody>
          <a:bodyPr/>
          <a:lstStyle/>
          <a:p>
            <a:r>
              <a:rPr lang="en-US" dirty="0"/>
              <a:t>Potential Fees for Under State Intervention – State Backstop</a:t>
            </a:r>
          </a:p>
        </p:txBody>
      </p:sp>
      <p:pic>
        <p:nvPicPr>
          <p:cNvPr id="8" name="Picture 7">
            <a:extLst>
              <a:ext uri="{FF2B5EF4-FFF2-40B4-BE49-F238E27FC236}">
                <a16:creationId xmlns:a16="http://schemas.microsoft.com/office/drawing/2014/main" xmlns="" id="{B386B0E4-B59A-42B0-82F9-ACA8A25178FE}"/>
              </a:ext>
            </a:extLst>
          </p:cNvPr>
          <p:cNvPicPr>
            <a:picLocks noChangeAspect="1"/>
          </p:cNvPicPr>
          <p:nvPr/>
        </p:nvPicPr>
        <p:blipFill>
          <a:blip r:embed="rId2"/>
          <a:stretch>
            <a:fillRect/>
          </a:stretch>
        </p:blipFill>
        <p:spPr>
          <a:xfrm>
            <a:off x="950684" y="1193954"/>
            <a:ext cx="7660880" cy="3764501"/>
          </a:xfrm>
          <a:prstGeom prst="rect">
            <a:avLst/>
          </a:prstGeom>
        </p:spPr>
      </p:pic>
    </p:spTree>
    <p:extLst>
      <p:ext uri="{BB962C8B-B14F-4D97-AF65-F5344CB8AC3E}">
        <p14:creationId xmlns:p14="http://schemas.microsoft.com/office/powerpoint/2010/main" val="40679206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50540-57F9-4C7C-84B6-038B4FF0C4C2}"/>
              </a:ext>
            </a:extLst>
          </p:cNvPr>
          <p:cNvSpPr>
            <a:spLocks noGrp="1"/>
          </p:cNvSpPr>
          <p:nvPr>
            <p:ph type="title"/>
          </p:nvPr>
        </p:nvSpPr>
        <p:spPr>
          <a:xfrm>
            <a:off x="186755" y="121926"/>
            <a:ext cx="6312326" cy="857250"/>
          </a:xfrm>
        </p:spPr>
        <p:txBody>
          <a:bodyPr/>
          <a:lstStyle/>
          <a:p>
            <a:r>
              <a:rPr lang="en-US" dirty="0"/>
              <a:t>Potential Fees for Under State Intervention – State Backstop</a:t>
            </a:r>
          </a:p>
        </p:txBody>
      </p:sp>
      <p:pic>
        <p:nvPicPr>
          <p:cNvPr id="4" name="Picture 3">
            <a:extLst>
              <a:ext uri="{FF2B5EF4-FFF2-40B4-BE49-F238E27FC236}">
                <a16:creationId xmlns:a16="http://schemas.microsoft.com/office/drawing/2014/main" xmlns="" id="{A32E02AA-DB8B-4CEC-9D5E-D11CBD403897}"/>
              </a:ext>
            </a:extLst>
          </p:cNvPr>
          <p:cNvPicPr>
            <a:picLocks noChangeAspect="1"/>
          </p:cNvPicPr>
          <p:nvPr/>
        </p:nvPicPr>
        <p:blipFill>
          <a:blip r:embed="rId2"/>
          <a:stretch>
            <a:fillRect/>
          </a:stretch>
        </p:blipFill>
        <p:spPr>
          <a:xfrm>
            <a:off x="1992407" y="1140636"/>
            <a:ext cx="6885376" cy="3926992"/>
          </a:xfrm>
          <a:prstGeom prst="rect">
            <a:avLst/>
          </a:prstGeom>
          <a:ln>
            <a:solidFill>
              <a:schemeClr val="tx1"/>
            </a:solidFill>
          </a:ln>
        </p:spPr>
      </p:pic>
    </p:spTree>
    <p:extLst>
      <p:ext uri="{BB962C8B-B14F-4D97-AF65-F5344CB8AC3E}">
        <p14:creationId xmlns:p14="http://schemas.microsoft.com/office/powerpoint/2010/main" val="12384828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4282" y="3664336"/>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pic>
        <p:nvPicPr>
          <p:cNvPr id="128" name="slide-5.jpg" descr="slide-5.jpg"/>
          <p:cNvPicPr>
            <a:picLocks noChangeAspect="1"/>
          </p:cNvPicPr>
          <p:nvPr/>
        </p:nvPicPr>
        <p:blipFill>
          <a:blip r:embed="rId3">
            <a:extLst/>
          </a:blip>
          <a:stretch>
            <a:fillRect/>
          </a:stretch>
        </p:blipFill>
        <p:spPr>
          <a:xfrm>
            <a:off x="0" y="0"/>
            <a:ext cx="9135437" cy="5143500"/>
          </a:xfrm>
          <a:prstGeom prst="rect">
            <a:avLst/>
          </a:prstGeom>
          <a:ln w="12700">
            <a:miter lim="400000"/>
          </a:ln>
        </p:spPr>
      </p:pic>
      <p:sp>
        <p:nvSpPr>
          <p:cNvPr id="5" name="Slide Number Placeholder 2">
            <a:extLst>
              <a:ext uri="{FF2B5EF4-FFF2-40B4-BE49-F238E27FC236}">
                <a16:creationId xmlns:a16="http://schemas.microsoft.com/office/drawing/2014/main" xmlns="" id="{960D8015-3A2F-4B2C-8365-498CA53FB57F}"/>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r>
              <a:rPr lang="en-US" sz="1200" dirty="0">
                <a:solidFill>
                  <a:srgbClr val="C0C0C0"/>
                </a:solidFill>
              </a:rPr>
              <a:t>4</a:t>
            </a:r>
          </a:p>
        </p:txBody>
      </p:sp>
      <p:sp>
        <p:nvSpPr>
          <p:cNvPr id="7" name="Rectangle">
            <a:extLst>
              <a:ext uri="{FF2B5EF4-FFF2-40B4-BE49-F238E27FC236}">
                <a16:creationId xmlns:a16="http://schemas.microsoft.com/office/drawing/2014/main" xmlns="" id="{342F1C64-7E6D-45C3-A5B3-6E6D7B39E889}"/>
              </a:ext>
            </a:extLst>
          </p:cNvPr>
          <p:cNvSpPr/>
          <p:nvPr/>
        </p:nvSpPr>
        <p:spPr>
          <a:xfrm>
            <a:off x="-8563" y="37170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2" name="Title 1"/>
          <p:cNvSpPr>
            <a:spLocks noGrp="1"/>
          </p:cNvSpPr>
          <p:nvPr>
            <p:ph type="title"/>
          </p:nvPr>
        </p:nvSpPr>
        <p:spPr>
          <a:xfrm>
            <a:off x="553916" y="3948914"/>
            <a:ext cx="8229600" cy="857250"/>
          </a:xfrm>
        </p:spPr>
        <p:txBody>
          <a:bodyPr/>
          <a:lstStyle/>
          <a:p>
            <a:r>
              <a:rPr lang="en-US" sz="3600" dirty="0"/>
              <a:t>Pathway Toward GSP Preparation</a:t>
            </a:r>
          </a:p>
        </p:txBody>
      </p:sp>
    </p:spTree>
    <p:extLst>
      <p:ext uri="{BB962C8B-B14F-4D97-AF65-F5344CB8AC3E}">
        <p14:creationId xmlns:p14="http://schemas.microsoft.com/office/powerpoint/2010/main" val="37014763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431800" y="121926"/>
            <a:ext cx="6339839" cy="857250"/>
          </a:xfrm>
        </p:spPr>
        <p:txBody>
          <a:bodyPr/>
          <a:lstStyle/>
          <a:p>
            <a:r>
              <a:rPr lang="en-US" dirty="0"/>
              <a:t>Pathway to GSP Preparation</a:t>
            </a:r>
          </a:p>
        </p:txBody>
      </p:sp>
      <p:sp>
        <p:nvSpPr>
          <p:cNvPr id="3" name="Content Placeholder 2">
            <a:extLst>
              <a:ext uri="{FF2B5EF4-FFF2-40B4-BE49-F238E27FC236}">
                <a16:creationId xmlns:a16="http://schemas.microsoft.com/office/drawing/2014/main" xmlns="" id="{13CB8A5C-CAC1-46EC-8E26-BAC1DB56A74F}"/>
              </a:ext>
            </a:extLst>
          </p:cNvPr>
          <p:cNvSpPr>
            <a:spLocks noGrp="1"/>
          </p:cNvSpPr>
          <p:nvPr>
            <p:ph sz="quarter" idx="10"/>
          </p:nvPr>
        </p:nvSpPr>
        <p:spPr>
          <a:xfrm>
            <a:off x="2089971" y="1042076"/>
            <a:ext cx="6968303" cy="3672163"/>
          </a:xfrm>
        </p:spPr>
        <p:txBody>
          <a:bodyPr/>
          <a:lstStyle/>
          <a:p>
            <a:pPr>
              <a:spcBef>
                <a:spcPts val="0"/>
              </a:spcBef>
            </a:pPr>
            <a:r>
              <a:rPr lang="en-US" sz="2400" dirty="0"/>
              <a:t>Prepare GSA-level water budgets</a:t>
            </a:r>
          </a:p>
          <a:p>
            <a:pPr lvl="1">
              <a:spcBef>
                <a:spcPts val="0"/>
              </a:spcBef>
            </a:pPr>
            <a:r>
              <a:rPr lang="en-US" sz="2400" dirty="0"/>
              <a:t>Meeting with GSAs Feb/Mar to review</a:t>
            </a:r>
          </a:p>
          <a:p>
            <a:pPr lvl="1">
              <a:spcBef>
                <a:spcPts val="0"/>
              </a:spcBef>
            </a:pPr>
            <a:r>
              <a:rPr lang="en-US" sz="2400" dirty="0"/>
              <a:t>Determine preferred approach to meeting needs by GSA (local projects, multiple GSAs working together, regional projects, </a:t>
            </a:r>
            <a:r>
              <a:rPr lang="en-US" sz="2400" dirty="0" err="1"/>
              <a:t>etc</a:t>
            </a:r>
            <a:r>
              <a:rPr lang="en-US" sz="2400" dirty="0"/>
              <a:t>)</a:t>
            </a:r>
            <a:br>
              <a:rPr lang="en-US" sz="2400" dirty="0"/>
            </a:br>
            <a:endParaRPr lang="en-US" sz="2400" dirty="0"/>
          </a:p>
          <a:p>
            <a:pPr>
              <a:spcBef>
                <a:spcPts val="0"/>
              </a:spcBef>
            </a:pPr>
            <a:r>
              <a:rPr lang="en-US" sz="2400" dirty="0"/>
              <a:t>Determine appropriate funding / financing approach</a:t>
            </a:r>
          </a:p>
          <a:p>
            <a:pPr lvl="1">
              <a:spcBef>
                <a:spcPts val="0"/>
              </a:spcBef>
            </a:pPr>
            <a:r>
              <a:rPr lang="en-US" sz="2400" dirty="0"/>
              <a:t>GSA-level, multiple GSAs jointly funding, regional funding</a:t>
            </a:r>
            <a:br>
              <a:rPr lang="en-US" sz="2400" dirty="0"/>
            </a:br>
            <a:endParaRPr lang="en-US" sz="2400" dirty="0"/>
          </a:p>
          <a:p>
            <a:pPr>
              <a:spcBef>
                <a:spcPts val="0"/>
              </a:spcBef>
            </a:pPr>
            <a:r>
              <a:rPr lang="en-US" sz="2400" dirty="0"/>
              <a:t>Identify additional regional projects necessary for </a:t>
            </a:r>
            <a:r>
              <a:rPr lang="en-US" sz="2400" dirty="0" err="1"/>
              <a:t>subbasin</a:t>
            </a:r>
            <a:r>
              <a:rPr lang="en-US" sz="2400" dirty="0"/>
              <a:t>-level SGMA requirements</a:t>
            </a:r>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13</a:t>
            </a:fld>
            <a:endParaRPr lang="en-US" sz="1200" dirty="0">
              <a:solidFill>
                <a:srgbClr val="C0C0C0"/>
              </a:solidFill>
            </a:endParaRPr>
          </a:p>
        </p:txBody>
      </p:sp>
    </p:spTree>
    <p:extLst>
      <p:ext uri="{BB962C8B-B14F-4D97-AF65-F5344CB8AC3E}">
        <p14:creationId xmlns:p14="http://schemas.microsoft.com/office/powerpoint/2010/main" val="903396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2089971" y="121926"/>
            <a:ext cx="4367979" cy="857250"/>
          </a:xfrm>
        </p:spPr>
        <p:txBody>
          <a:bodyPr/>
          <a:lstStyle/>
          <a:p>
            <a:r>
              <a:rPr lang="en-US" dirty="0"/>
              <a:t>A Hybrid Solution</a:t>
            </a:r>
          </a:p>
        </p:txBody>
      </p:sp>
      <p:sp>
        <p:nvSpPr>
          <p:cNvPr id="3" name="Content Placeholder 2">
            <a:extLst>
              <a:ext uri="{FF2B5EF4-FFF2-40B4-BE49-F238E27FC236}">
                <a16:creationId xmlns:a16="http://schemas.microsoft.com/office/drawing/2014/main" xmlns="" id="{13CB8A5C-CAC1-46EC-8E26-BAC1DB56A74F}"/>
              </a:ext>
            </a:extLst>
          </p:cNvPr>
          <p:cNvSpPr>
            <a:spLocks noGrp="1"/>
          </p:cNvSpPr>
          <p:nvPr>
            <p:ph sz="quarter" idx="10"/>
          </p:nvPr>
        </p:nvSpPr>
        <p:spPr>
          <a:xfrm>
            <a:off x="2089971" y="1244796"/>
            <a:ext cx="6968303" cy="3203032"/>
          </a:xfrm>
        </p:spPr>
        <p:txBody>
          <a:bodyPr/>
          <a:lstStyle/>
          <a:p>
            <a:pPr>
              <a:spcBef>
                <a:spcPts val="0"/>
              </a:spcBef>
            </a:pPr>
            <a:r>
              <a:rPr lang="en-US" sz="2400" dirty="0"/>
              <a:t>Basin-wide and GSA-scale projects will be discussed</a:t>
            </a:r>
          </a:p>
          <a:p>
            <a:pPr lvl="2">
              <a:spcBef>
                <a:spcPts val="0"/>
              </a:spcBef>
            </a:pPr>
            <a:r>
              <a:rPr lang="en-US" sz="2400" dirty="0"/>
              <a:t>Potential for enhanced flexibility for GSAs</a:t>
            </a:r>
          </a:p>
          <a:p>
            <a:pPr lvl="2">
              <a:spcBef>
                <a:spcPts val="0"/>
              </a:spcBef>
            </a:pPr>
            <a:r>
              <a:rPr lang="en-US" sz="2400" dirty="0"/>
              <a:t>Potential for a diversity of funding mechanisms</a:t>
            </a:r>
          </a:p>
          <a:p>
            <a:pPr lvl="2">
              <a:spcBef>
                <a:spcPts val="0"/>
              </a:spcBef>
            </a:pPr>
            <a:r>
              <a:rPr lang="en-US" sz="2400" dirty="0"/>
              <a:t>Understanding GSA-level water budgets will help GSAs determine if GSA-level projects are needed or desired</a:t>
            </a:r>
          </a:p>
          <a:p>
            <a:pPr marL="0" lvl="0" indent="0">
              <a:spcBef>
                <a:spcPts val="0"/>
              </a:spcBef>
              <a:buNone/>
            </a:pPr>
            <a:endParaRPr lang="en-US" sz="2000" dirty="0"/>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14</a:t>
            </a:fld>
            <a:endParaRPr lang="en-US" sz="1200" dirty="0">
              <a:solidFill>
                <a:srgbClr val="C0C0C0"/>
              </a:solidFill>
            </a:endParaRPr>
          </a:p>
        </p:txBody>
      </p:sp>
      <p:sp>
        <p:nvSpPr>
          <p:cNvPr id="6" name="Content Placeholder 2">
            <a:extLst>
              <a:ext uri="{FF2B5EF4-FFF2-40B4-BE49-F238E27FC236}">
                <a16:creationId xmlns:a16="http://schemas.microsoft.com/office/drawing/2014/main" xmlns="" id="{966F42FD-FA80-42E4-8D67-4420B9023163}"/>
              </a:ext>
            </a:extLst>
          </p:cNvPr>
          <p:cNvSpPr txBox="1">
            <a:spLocks/>
          </p:cNvSpPr>
          <p:nvPr/>
        </p:nvSpPr>
        <p:spPr>
          <a:xfrm>
            <a:off x="2089971" y="1328498"/>
            <a:ext cx="6342829" cy="3203032"/>
          </a:xfrm>
          <a:prstGeom prst="rect">
            <a:avLst/>
          </a:prstGeom>
        </p:spPr>
        <p:txBody>
          <a:bodyPr vert="horz" lIns="34290" tIns="17145" rIns="34290" bIns="17145"/>
          <a:lstStyle>
            <a:lvl1pPr marL="321469" marR="0" indent="-321469" algn="l" defTabSz="309563" latinLnBrk="0">
              <a:lnSpc>
                <a:spcPct val="100000"/>
              </a:lnSpc>
              <a:spcBef>
                <a:spcPts val="2213"/>
              </a:spcBef>
              <a:spcAft>
                <a:spcPts val="0"/>
              </a:spcAft>
              <a:buClrTx/>
              <a:buSzPct val="125000"/>
              <a:buFont typeface="Arial"/>
              <a:buChar char="•"/>
              <a:tabLst/>
              <a:defRPr sz="2300" b="0" i="0" u="none" strike="noStrike" cap="none" spc="0" baseline="0">
                <a:ln>
                  <a:noFill/>
                </a:ln>
                <a:solidFill>
                  <a:schemeClr val="bg1"/>
                </a:solidFill>
                <a:uFillTx/>
                <a:latin typeface="Arial Narrow"/>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spcBef>
                <a:spcPts val="0"/>
              </a:spcBef>
              <a:buNone/>
            </a:pPr>
            <a:endParaRPr lang="en-US" sz="2400" dirty="0"/>
          </a:p>
        </p:txBody>
      </p:sp>
    </p:spTree>
    <p:extLst>
      <p:ext uri="{BB962C8B-B14F-4D97-AF65-F5344CB8AC3E}">
        <p14:creationId xmlns:p14="http://schemas.microsoft.com/office/powerpoint/2010/main" val="11562946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4282" y="3664336"/>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pic>
        <p:nvPicPr>
          <p:cNvPr id="128" name="slide-5.jpg" descr="slide-5.jpg"/>
          <p:cNvPicPr>
            <a:picLocks noChangeAspect="1"/>
          </p:cNvPicPr>
          <p:nvPr/>
        </p:nvPicPr>
        <p:blipFill>
          <a:blip r:embed="rId3">
            <a:extLst/>
          </a:blip>
          <a:stretch>
            <a:fillRect/>
          </a:stretch>
        </p:blipFill>
        <p:spPr>
          <a:xfrm>
            <a:off x="0" y="0"/>
            <a:ext cx="9135437" cy="5143500"/>
          </a:xfrm>
          <a:prstGeom prst="rect">
            <a:avLst/>
          </a:prstGeom>
          <a:ln w="12700">
            <a:miter lim="400000"/>
          </a:ln>
        </p:spPr>
      </p:pic>
      <p:sp>
        <p:nvSpPr>
          <p:cNvPr id="5" name="Slide Number Placeholder 2">
            <a:extLst>
              <a:ext uri="{FF2B5EF4-FFF2-40B4-BE49-F238E27FC236}">
                <a16:creationId xmlns:a16="http://schemas.microsoft.com/office/drawing/2014/main" xmlns="" id="{960D8015-3A2F-4B2C-8365-498CA53FB57F}"/>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r>
              <a:rPr lang="en-US" sz="1200" dirty="0">
                <a:solidFill>
                  <a:srgbClr val="C0C0C0"/>
                </a:solidFill>
              </a:rPr>
              <a:t>4</a:t>
            </a:r>
          </a:p>
        </p:txBody>
      </p:sp>
      <p:sp>
        <p:nvSpPr>
          <p:cNvPr id="7" name="Rectangle">
            <a:extLst>
              <a:ext uri="{FF2B5EF4-FFF2-40B4-BE49-F238E27FC236}">
                <a16:creationId xmlns:a16="http://schemas.microsoft.com/office/drawing/2014/main" xmlns="" id="{342F1C64-7E6D-45C3-A5B3-6E6D7B39E889}"/>
              </a:ext>
            </a:extLst>
          </p:cNvPr>
          <p:cNvSpPr/>
          <p:nvPr/>
        </p:nvSpPr>
        <p:spPr>
          <a:xfrm>
            <a:off x="-8563" y="37170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2" name="Title 1"/>
          <p:cNvSpPr>
            <a:spLocks noGrp="1"/>
          </p:cNvSpPr>
          <p:nvPr>
            <p:ph type="title"/>
          </p:nvPr>
        </p:nvSpPr>
        <p:spPr>
          <a:xfrm>
            <a:off x="553916" y="3948914"/>
            <a:ext cx="8229600" cy="857250"/>
          </a:xfrm>
        </p:spPr>
        <p:txBody>
          <a:bodyPr/>
          <a:lstStyle/>
          <a:p>
            <a:r>
              <a:rPr lang="en-US" sz="3600" dirty="0"/>
              <a:t>Financing Strategies </a:t>
            </a:r>
          </a:p>
        </p:txBody>
      </p:sp>
    </p:spTree>
    <p:extLst>
      <p:ext uri="{BB962C8B-B14F-4D97-AF65-F5344CB8AC3E}">
        <p14:creationId xmlns:p14="http://schemas.microsoft.com/office/powerpoint/2010/main" val="12788387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557076" y="118346"/>
            <a:ext cx="6040948" cy="857250"/>
          </a:xfrm>
        </p:spPr>
        <p:txBody>
          <a:bodyPr/>
          <a:lstStyle/>
          <a:p>
            <a:r>
              <a:rPr lang="en-US" dirty="0"/>
              <a:t>ESJ Specific Considerations</a:t>
            </a:r>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16</a:t>
            </a:fld>
            <a:endParaRPr lang="en-US" sz="1200" dirty="0">
              <a:solidFill>
                <a:srgbClr val="C0C0C0"/>
              </a:solidFill>
            </a:endParaRPr>
          </a:p>
        </p:txBody>
      </p:sp>
      <p:sp>
        <p:nvSpPr>
          <p:cNvPr id="7" name="Content Placeholder 6">
            <a:extLst>
              <a:ext uri="{FF2B5EF4-FFF2-40B4-BE49-F238E27FC236}">
                <a16:creationId xmlns:a16="http://schemas.microsoft.com/office/drawing/2014/main" xmlns="" id="{376E1439-4E75-4D8E-9F8F-C384335ECA22}"/>
              </a:ext>
            </a:extLst>
          </p:cNvPr>
          <p:cNvSpPr>
            <a:spLocks noGrp="1"/>
          </p:cNvSpPr>
          <p:nvPr>
            <p:ph sz="quarter" idx="10"/>
          </p:nvPr>
        </p:nvSpPr>
        <p:spPr>
          <a:xfrm>
            <a:off x="2175697" y="1186084"/>
            <a:ext cx="6748384" cy="3203032"/>
          </a:xfrm>
        </p:spPr>
        <p:txBody>
          <a:bodyPr/>
          <a:lstStyle/>
          <a:p>
            <a:r>
              <a:rPr lang="en-US" sz="2000" dirty="0"/>
              <a:t>Basin-scale, GSA-scale, or hybrid approach</a:t>
            </a:r>
          </a:p>
          <a:p>
            <a:r>
              <a:rPr lang="en-US" sz="2000" dirty="0"/>
              <a:t>Which GSAs will have implementation projects?</a:t>
            </a:r>
          </a:p>
          <a:p>
            <a:r>
              <a:rPr lang="en-US" sz="2000" dirty="0"/>
              <a:t>Cost allocation for administrative costs</a:t>
            </a:r>
          </a:p>
          <a:p>
            <a:pPr lvl="1">
              <a:spcBef>
                <a:spcPts val="0"/>
              </a:spcBef>
            </a:pPr>
            <a:r>
              <a:rPr lang="en-US" sz="1600" dirty="0"/>
              <a:t>Monitoring and reporting</a:t>
            </a:r>
          </a:p>
          <a:p>
            <a:pPr lvl="1">
              <a:spcBef>
                <a:spcPts val="0"/>
              </a:spcBef>
            </a:pPr>
            <a:r>
              <a:rPr lang="en-US" sz="1600" dirty="0"/>
              <a:t>Data collection and analysis</a:t>
            </a:r>
          </a:p>
          <a:p>
            <a:pPr lvl="1">
              <a:spcBef>
                <a:spcPts val="0"/>
              </a:spcBef>
            </a:pPr>
            <a:r>
              <a:rPr lang="en-US" sz="1600" dirty="0"/>
              <a:t>Project implementation</a:t>
            </a:r>
          </a:p>
          <a:p>
            <a:pPr lvl="1">
              <a:spcBef>
                <a:spcPts val="0"/>
              </a:spcBef>
            </a:pPr>
            <a:r>
              <a:rPr lang="en-US" sz="1600" dirty="0"/>
              <a:t>Administrative actions</a:t>
            </a:r>
          </a:p>
          <a:p>
            <a:pPr lvl="1">
              <a:spcBef>
                <a:spcPts val="0"/>
              </a:spcBef>
            </a:pPr>
            <a:r>
              <a:rPr lang="en-US" sz="1600" dirty="0"/>
              <a:t>5-year update</a:t>
            </a:r>
          </a:p>
          <a:p>
            <a:pPr lvl="1">
              <a:spcBef>
                <a:spcPts val="0"/>
              </a:spcBef>
            </a:pPr>
            <a:r>
              <a:rPr lang="en-US" sz="1600" dirty="0"/>
              <a:t>DMS updates</a:t>
            </a:r>
          </a:p>
          <a:p>
            <a:pPr lvl="1">
              <a:spcBef>
                <a:spcPts val="0"/>
              </a:spcBef>
            </a:pPr>
            <a:r>
              <a:rPr lang="en-US" sz="1600" dirty="0"/>
              <a:t>Public outreach</a:t>
            </a:r>
          </a:p>
          <a:p>
            <a:pPr lvl="1">
              <a:spcBef>
                <a:spcPts val="0"/>
              </a:spcBef>
            </a:pPr>
            <a:r>
              <a:rPr lang="en-US" sz="1600" dirty="0"/>
              <a:t>Website maintenance</a:t>
            </a:r>
          </a:p>
          <a:p>
            <a:pPr lvl="1">
              <a:spcBef>
                <a:spcPts val="0"/>
              </a:spcBef>
            </a:pPr>
            <a:r>
              <a:rPr lang="en-US" sz="1600" dirty="0"/>
              <a:t>Legal support</a:t>
            </a:r>
          </a:p>
          <a:p>
            <a:pPr lvl="1">
              <a:spcBef>
                <a:spcPts val="0"/>
              </a:spcBef>
            </a:pPr>
            <a:r>
              <a:rPr lang="en-US" sz="1600" dirty="0"/>
              <a:t>Grant writing</a:t>
            </a:r>
          </a:p>
          <a:p>
            <a:endParaRPr lang="en-US" sz="1800" dirty="0"/>
          </a:p>
          <a:p>
            <a:endParaRPr lang="en-US" sz="1800" dirty="0"/>
          </a:p>
        </p:txBody>
      </p:sp>
    </p:spTree>
    <p:extLst>
      <p:ext uri="{BB962C8B-B14F-4D97-AF65-F5344CB8AC3E}">
        <p14:creationId xmlns:p14="http://schemas.microsoft.com/office/powerpoint/2010/main" val="13700168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557076" y="118346"/>
            <a:ext cx="6040948" cy="857250"/>
          </a:xfrm>
        </p:spPr>
        <p:txBody>
          <a:bodyPr/>
          <a:lstStyle/>
          <a:p>
            <a:r>
              <a:rPr lang="en-US" dirty="0"/>
              <a:t>Financing Strategies</a:t>
            </a:r>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17</a:t>
            </a:fld>
            <a:endParaRPr lang="en-US" sz="1200" dirty="0">
              <a:solidFill>
                <a:srgbClr val="C0C0C0"/>
              </a:solidFill>
            </a:endParaRPr>
          </a:p>
        </p:txBody>
      </p:sp>
      <p:sp>
        <p:nvSpPr>
          <p:cNvPr id="7" name="Content Placeholder 6">
            <a:extLst>
              <a:ext uri="{FF2B5EF4-FFF2-40B4-BE49-F238E27FC236}">
                <a16:creationId xmlns:a16="http://schemas.microsoft.com/office/drawing/2014/main" xmlns="" id="{376E1439-4E75-4D8E-9F8F-C384335ECA22}"/>
              </a:ext>
            </a:extLst>
          </p:cNvPr>
          <p:cNvSpPr>
            <a:spLocks noGrp="1"/>
          </p:cNvSpPr>
          <p:nvPr>
            <p:ph sz="quarter" idx="10"/>
          </p:nvPr>
        </p:nvSpPr>
        <p:spPr>
          <a:xfrm>
            <a:off x="2175697" y="1429153"/>
            <a:ext cx="6312326" cy="3203032"/>
          </a:xfrm>
        </p:spPr>
        <p:txBody>
          <a:bodyPr/>
          <a:lstStyle/>
          <a:p>
            <a:pPr marL="238125" lvl="1" indent="0">
              <a:spcBef>
                <a:spcPts val="0"/>
              </a:spcBef>
              <a:buNone/>
            </a:pPr>
            <a:r>
              <a:rPr lang="en-US" sz="2400" dirty="0"/>
              <a:t>Four primary ways of raising revenue</a:t>
            </a:r>
          </a:p>
          <a:p>
            <a:pPr marL="238125" lvl="1" indent="0">
              <a:spcBef>
                <a:spcPts val="0"/>
              </a:spcBef>
              <a:buNone/>
            </a:pPr>
            <a:endParaRPr lang="en-US" sz="2400" dirty="0"/>
          </a:p>
          <a:p>
            <a:pPr marL="933450" lvl="2" indent="-457200">
              <a:spcBef>
                <a:spcPts val="0"/>
              </a:spcBef>
              <a:buFont typeface="+mj-lt"/>
              <a:buAutoNum type="arabicPeriod"/>
            </a:pPr>
            <a:r>
              <a:rPr lang="en-US" sz="2400" dirty="0"/>
              <a:t>Usage Rates / Charges</a:t>
            </a:r>
          </a:p>
          <a:p>
            <a:pPr marL="933450" lvl="2" indent="-457200">
              <a:spcBef>
                <a:spcPts val="0"/>
              </a:spcBef>
              <a:buFont typeface="+mj-lt"/>
              <a:buAutoNum type="arabicPeriod"/>
            </a:pPr>
            <a:r>
              <a:rPr lang="en-US" sz="2400" dirty="0"/>
              <a:t>Property / Sales Taxes</a:t>
            </a:r>
          </a:p>
          <a:p>
            <a:pPr marL="933450" lvl="2" indent="-457200">
              <a:spcBef>
                <a:spcPts val="0"/>
              </a:spcBef>
              <a:buFont typeface="+mj-lt"/>
              <a:buAutoNum type="arabicPeriod"/>
            </a:pPr>
            <a:r>
              <a:rPr lang="en-US" sz="2400" dirty="0"/>
              <a:t>Targeted Taxes</a:t>
            </a:r>
          </a:p>
          <a:p>
            <a:pPr marL="933450" lvl="2" indent="-457200">
              <a:spcBef>
                <a:spcPts val="0"/>
              </a:spcBef>
              <a:buFont typeface="+mj-lt"/>
              <a:buAutoNum type="arabicPeriod"/>
            </a:pPr>
            <a:r>
              <a:rPr lang="en-US" sz="2400" dirty="0"/>
              <a:t>Benefits allocation and billing of GSAs</a:t>
            </a:r>
          </a:p>
          <a:p>
            <a:pPr marL="238125" lvl="1" indent="0">
              <a:spcBef>
                <a:spcPts val="0"/>
              </a:spcBef>
              <a:buNone/>
            </a:pPr>
            <a:endParaRPr lang="en-US" sz="2400" dirty="0"/>
          </a:p>
          <a:p>
            <a:pPr marL="238125" lvl="1" indent="0">
              <a:spcBef>
                <a:spcPts val="0"/>
              </a:spcBef>
              <a:buNone/>
            </a:pPr>
            <a:r>
              <a:rPr lang="en-US" sz="2400" dirty="0"/>
              <a:t>Most multi-party organizations use a “blended” approach</a:t>
            </a:r>
          </a:p>
          <a:p>
            <a:endParaRPr lang="en-US" dirty="0"/>
          </a:p>
        </p:txBody>
      </p:sp>
    </p:spTree>
    <p:extLst>
      <p:ext uri="{BB962C8B-B14F-4D97-AF65-F5344CB8AC3E}">
        <p14:creationId xmlns:p14="http://schemas.microsoft.com/office/powerpoint/2010/main" val="14454924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4282" y="3664336"/>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pic>
        <p:nvPicPr>
          <p:cNvPr id="128" name="slide-5.jpg" descr="slide-5.jpg"/>
          <p:cNvPicPr>
            <a:picLocks noChangeAspect="1"/>
          </p:cNvPicPr>
          <p:nvPr/>
        </p:nvPicPr>
        <p:blipFill>
          <a:blip r:embed="rId3">
            <a:extLst/>
          </a:blip>
          <a:stretch>
            <a:fillRect/>
          </a:stretch>
        </p:blipFill>
        <p:spPr>
          <a:xfrm>
            <a:off x="0" y="0"/>
            <a:ext cx="9135437" cy="5143500"/>
          </a:xfrm>
          <a:prstGeom prst="rect">
            <a:avLst/>
          </a:prstGeom>
          <a:ln w="12700">
            <a:miter lim="400000"/>
          </a:ln>
        </p:spPr>
      </p:pic>
      <p:sp>
        <p:nvSpPr>
          <p:cNvPr id="5" name="Slide Number Placeholder 2">
            <a:extLst>
              <a:ext uri="{FF2B5EF4-FFF2-40B4-BE49-F238E27FC236}">
                <a16:creationId xmlns:a16="http://schemas.microsoft.com/office/drawing/2014/main" xmlns="" id="{960D8015-3A2F-4B2C-8365-498CA53FB57F}"/>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r>
              <a:rPr lang="en-US" sz="1200" dirty="0">
                <a:solidFill>
                  <a:srgbClr val="C0C0C0"/>
                </a:solidFill>
              </a:rPr>
              <a:t>4</a:t>
            </a:r>
          </a:p>
        </p:txBody>
      </p:sp>
      <p:sp>
        <p:nvSpPr>
          <p:cNvPr id="7" name="Rectangle">
            <a:extLst>
              <a:ext uri="{FF2B5EF4-FFF2-40B4-BE49-F238E27FC236}">
                <a16:creationId xmlns:a16="http://schemas.microsoft.com/office/drawing/2014/main" xmlns="" id="{342F1C64-7E6D-45C3-A5B3-6E6D7B39E889}"/>
              </a:ext>
            </a:extLst>
          </p:cNvPr>
          <p:cNvSpPr/>
          <p:nvPr/>
        </p:nvSpPr>
        <p:spPr>
          <a:xfrm>
            <a:off x="-8563" y="37170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2" name="Title 1"/>
          <p:cNvSpPr>
            <a:spLocks noGrp="1"/>
          </p:cNvSpPr>
          <p:nvPr>
            <p:ph type="title"/>
          </p:nvPr>
        </p:nvSpPr>
        <p:spPr>
          <a:xfrm>
            <a:off x="553916" y="3948914"/>
            <a:ext cx="8229600" cy="857250"/>
          </a:xfrm>
        </p:spPr>
        <p:txBody>
          <a:bodyPr/>
          <a:lstStyle/>
          <a:p>
            <a:r>
              <a:rPr lang="en-US" sz="3600" dirty="0"/>
              <a:t>Grant Agreement Update</a:t>
            </a:r>
          </a:p>
        </p:txBody>
      </p:sp>
    </p:spTree>
    <p:extLst>
      <p:ext uri="{BB962C8B-B14F-4D97-AF65-F5344CB8AC3E}">
        <p14:creationId xmlns:p14="http://schemas.microsoft.com/office/powerpoint/2010/main" val="28890806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8F474-C81C-4755-8D4D-CA1FBAC82678}"/>
              </a:ext>
            </a:extLst>
          </p:cNvPr>
          <p:cNvSpPr>
            <a:spLocks noGrp="1"/>
          </p:cNvSpPr>
          <p:nvPr>
            <p:ph type="title"/>
          </p:nvPr>
        </p:nvSpPr>
        <p:spPr>
          <a:xfrm>
            <a:off x="2028469" y="92489"/>
            <a:ext cx="4357932" cy="857250"/>
          </a:xfrm>
        </p:spPr>
        <p:txBody>
          <a:bodyPr/>
          <a:lstStyle/>
          <a:p>
            <a:r>
              <a:rPr lang="en-US" dirty="0"/>
              <a:t>Grant Agreement Update </a:t>
            </a:r>
          </a:p>
        </p:txBody>
      </p:sp>
      <p:sp>
        <p:nvSpPr>
          <p:cNvPr id="3" name="Content Placeholder 2">
            <a:extLst>
              <a:ext uri="{FF2B5EF4-FFF2-40B4-BE49-F238E27FC236}">
                <a16:creationId xmlns:a16="http://schemas.microsoft.com/office/drawing/2014/main" xmlns="" id="{FFC45BD1-8506-4AC0-961D-9AE99BDC90CF}"/>
              </a:ext>
            </a:extLst>
          </p:cNvPr>
          <p:cNvSpPr>
            <a:spLocks noGrp="1"/>
          </p:cNvSpPr>
          <p:nvPr>
            <p:ph sz="quarter" idx="10"/>
          </p:nvPr>
        </p:nvSpPr>
        <p:spPr>
          <a:xfrm>
            <a:off x="2110961" y="1315865"/>
            <a:ext cx="6871198" cy="3203032"/>
          </a:xfrm>
        </p:spPr>
        <p:txBody>
          <a:bodyPr numCol="1"/>
          <a:lstStyle/>
          <a:p>
            <a:r>
              <a:rPr lang="en-US" sz="2000" dirty="0"/>
              <a:t>The DWR 2017 Proposition 1 Sustainable Groundwater Planning (SGWP) Grant has been approved and is in the process of being amended to incorporate updates to the basin map and budget table</a:t>
            </a:r>
          </a:p>
          <a:p>
            <a:r>
              <a:rPr lang="en-US" sz="2000" dirty="0"/>
              <a:t>Total grant amount: $1,500,000</a:t>
            </a:r>
          </a:p>
          <a:p>
            <a:r>
              <a:rPr lang="en-US" sz="2000" dirty="0"/>
              <a:t>Invoices can be submitted to DWR once amendment is finalized</a:t>
            </a:r>
          </a:p>
        </p:txBody>
      </p:sp>
      <p:sp>
        <p:nvSpPr>
          <p:cNvPr id="6" name="Slide Number Placeholder 2">
            <a:extLst>
              <a:ext uri="{FF2B5EF4-FFF2-40B4-BE49-F238E27FC236}">
                <a16:creationId xmlns:a16="http://schemas.microsoft.com/office/drawing/2014/main" xmlns="" id="{A4EC5582-0EA4-4FFC-8D05-C6738A4612C1}"/>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19</a:t>
            </a:fld>
            <a:endParaRPr lang="en-US" sz="1200" dirty="0">
              <a:solidFill>
                <a:srgbClr val="C0C0C0"/>
              </a:solidFill>
            </a:endParaRPr>
          </a:p>
        </p:txBody>
      </p:sp>
    </p:spTree>
    <p:extLst>
      <p:ext uri="{BB962C8B-B14F-4D97-AF65-F5344CB8AC3E}">
        <p14:creationId xmlns:p14="http://schemas.microsoft.com/office/powerpoint/2010/main" val="30171895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6C09AE8-74B3-4D8D-BA9D-960E8A218F73}"/>
              </a:ext>
            </a:extLst>
          </p:cNvPr>
          <p:cNvPicPr>
            <a:picLocks noChangeAspect="1"/>
          </p:cNvPicPr>
          <p:nvPr/>
        </p:nvPicPr>
        <p:blipFill>
          <a:blip r:embed="rId3"/>
          <a:stretch>
            <a:fillRect/>
          </a:stretch>
        </p:blipFill>
        <p:spPr>
          <a:xfrm>
            <a:off x="179859" y="1233889"/>
            <a:ext cx="8825674" cy="3787685"/>
          </a:xfrm>
          <a:prstGeom prst="rect">
            <a:avLst/>
          </a:prstGeom>
        </p:spPr>
      </p:pic>
      <p:sp>
        <p:nvSpPr>
          <p:cNvPr id="5" name="Slide Number Placeholder 2">
            <a:extLst>
              <a:ext uri="{FF2B5EF4-FFF2-40B4-BE49-F238E27FC236}">
                <a16:creationId xmlns:a16="http://schemas.microsoft.com/office/drawing/2014/main" xmlns="" id="{D1D8169E-E2F5-4F90-A4D5-BB08CAAF1A7B}"/>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2</a:t>
            </a:fld>
            <a:endParaRPr lang="en-US" sz="1200" dirty="0">
              <a:solidFill>
                <a:srgbClr val="C0C0C0"/>
              </a:solidFill>
            </a:endParaRPr>
          </a:p>
        </p:txBody>
      </p:sp>
      <p:sp>
        <p:nvSpPr>
          <p:cNvPr id="4" name="Title 3"/>
          <p:cNvSpPr>
            <a:spLocks noGrp="1"/>
          </p:cNvSpPr>
          <p:nvPr>
            <p:ph type="title"/>
          </p:nvPr>
        </p:nvSpPr>
        <p:spPr>
          <a:xfrm>
            <a:off x="542925" y="121926"/>
            <a:ext cx="5956155" cy="857250"/>
          </a:xfrm>
        </p:spPr>
        <p:txBody>
          <a:bodyPr/>
          <a:lstStyle/>
          <a:p>
            <a:r>
              <a:rPr lang="en-US" dirty="0"/>
              <a:t>GSP Topics &amp; Project Schedule</a:t>
            </a:r>
          </a:p>
        </p:txBody>
      </p:sp>
      <p:sp>
        <p:nvSpPr>
          <p:cNvPr id="7" name="Rectangle: Rounded Corners 6">
            <a:extLst>
              <a:ext uri="{FF2B5EF4-FFF2-40B4-BE49-F238E27FC236}">
                <a16:creationId xmlns:a16="http://schemas.microsoft.com/office/drawing/2014/main" xmlns="" id="{36A390AB-87E4-4924-BE55-38F53BE4CEDC}"/>
              </a:ext>
            </a:extLst>
          </p:cNvPr>
          <p:cNvSpPr/>
          <p:nvPr/>
        </p:nvSpPr>
        <p:spPr>
          <a:xfrm>
            <a:off x="6405413" y="1330972"/>
            <a:ext cx="2558728" cy="646986"/>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 b="0" i="0" u="none" strike="noStrike" cap="none" spc="0" normalizeH="0" baseline="0" dirty="0">
                <a:ln>
                  <a:noFill/>
                </a:ln>
                <a:solidFill>
                  <a:srgbClr val="FFFFFF"/>
                </a:solidFill>
                <a:effectLst/>
                <a:uFillTx/>
                <a:latin typeface="+mn-lt"/>
                <a:ea typeface="+mn-ea"/>
                <a:cs typeface="+mn-cs"/>
                <a:sym typeface="Helvetica Neue Medium"/>
              </a:rPr>
              <a:t> </a:t>
            </a:r>
          </a:p>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FFFFFF"/>
                </a:solidFill>
                <a:effectLst/>
                <a:uFillTx/>
                <a:latin typeface="+mn-lt"/>
                <a:ea typeface="+mn-ea"/>
                <a:cs typeface="+mn-cs"/>
                <a:sym typeface="Helvetica Neue Medium"/>
              </a:rPr>
              <a:t>      </a:t>
            </a:r>
            <a:r>
              <a:rPr kumimoji="0" lang="en-US" sz="1400" b="0" i="0" u="none" strike="noStrike" cap="none" spc="0" normalizeH="0" baseline="0" dirty="0">
                <a:ln>
                  <a:noFill/>
                </a:ln>
                <a:solidFill>
                  <a:srgbClr val="FFFFFF"/>
                </a:solidFill>
                <a:effectLst/>
                <a:uFillTx/>
                <a:latin typeface="+mn-lt"/>
                <a:ea typeface="+mn-ea"/>
                <a:cs typeface="+mn-cs"/>
                <a:sym typeface="Helvetica Neue Medium"/>
              </a:rPr>
              <a:t>GSP Topics</a:t>
            </a:r>
          </a:p>
          <a:p>
            <a:pPr marL="0" marR="0" indent="0" algn="l" defTabSz="825500" rtl="0" fontAlgn="auto" latinLnBrk="0" hangingPunct="0">
              <a:lnSpc>
                <a:spcPct val="100000"/>
              </a:lnSpc>
              <a:spcBef>
                <a:spcPts val="0"/>
              </a:spcBef>
              <a:spcAft>
                <a:spcPts val="0"/>
              </a:spcAft>
              <a:buClrTx/>
              <a:buSzTx/>
              <a:buFontTx/>
              <a:buNone/>
              <a:tabLst/>
            </a:pPr>
            <a:r>
              <a:rPr lang="en-US" sz="1400" b="0" dirty="0">
                <a:solidFill>
                  <a:srgbClr val="FFFFFF"/>
                </a:solidFill>
                <a:latin typeface="+mn-lt"/>
                <a:ea typeface="+mn-ea"/>
                <a:cs typeface="+mn-cs"/>
                <a:sym typeface="Helvetica Neue Medium"/>
              </a:rPr>
              <a:t>       GSP Finalization Elements</a:t>
            </a:r>
          </a:p>
          <a:p>
            <a:pPr marL="0" marR="0" indent="0" algn="l" defTabSz="825500" rtl="0" fontAlgn="auto" latinLnBrk="0" hangingPunct="0">
              <a:lnSpc>
                <a:spcPct val="100000"/>
              </a:lnSpc>
              <a:spcBef>
                <a:spcPts val="0"/>
              </a:spcBef>
              <a:spcAft>
                <a:spcPts val="0"/>
              </a:spcAft>
              <a:buClrTx/>
              <a:buSzTx/>
              <a:buFontTx/>
              <a:buNone/>
              <a:tabLst/>
            </a:pPr>
            <a:r>
              <a:rPr kumimoji="0" lang="en-US" sz="400" b="0" i="0" u="none" strike="noStrike" cap="none" spc="0" normalizeH="0" baseline="0" dirty="0">
                <a:ln>
                  <a:noFill/>
                </a:ln>
                <a:solidFill>
                  <a:srgbClr val="FFFFFF"/>
                </a:solidFill>
                <a:effectLst/>
                <a:uFillTx/>
                <a:latin typeface="+mn-lt"/>
                <a:ea typeface="+mn-ea"/>
                <a:cs typeface="+mn-cs"/>
                <a:sym typeface="Helvetica Neue Medium"/>
              </a:rPr>
              <a:t>  </a:t>
            </a:r>
            <a:endParaRPr kumimoji="0" lang="en-US" sz="1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Rectangle 7">
            <a:extLst>
              <a:ext uri="{FF2B5EF4-FFF2-40B4-BE49-F238E27FC236}">
                <a16:creationId xmlns:a16="http://schemas.microsoft.com/office/drawing/2014/main" xmlns="" id="{D84CC61D-2039-4DDC-816B-F100299CE4E5}"/>
              </a:ext>
            </a:extLst>
          </p:cNvPr>
          <p:cNvSpPr/>
          <p:nvPr/>
        </p:nvSpPr>
        <p:spPr>
          <a:xfrm>
            <a:off x="6538609" y="1493356"/>
            <a:ext cx="230777" cy="161109"/>
          </a:xfrm>
          <a:prstGeom prst="rect">
            <a:avLst/>
          </a:prstGeom>
          <a:solidFill>
            <a:srgbClr val="AE591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xmlns="" id="{7C2061AA-07D5-48B2-A92D-7109EA58FD0E}"/>
              </a:ext>
            </a:extLst>
          </p:cNvPr>
          <p:cNvSpPr/>
          <p:nvPr/>
        </p:nvSpPr>
        <p:spPr>
          <a:xfrm>
            <a:off x="6538609" y="1738077"/>
            <a:ext cx="230777" cy="161109"/>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3025360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4282" y="3664336"/>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pic>
        <p:nvPicPr>
          <p:cNvPr id="128" name="slide-5.jpg" descr="slide-5.jpg"/>
          <p:cNvPicPr>
            <a:picLocks noChangeAspect="1"/>
          </p:cNvPicPr>
          <p:nvPr/>
        </p:nvPicPr>
        <p:blipFill>
          <a:blip r:embed="rId3">
            <a:extLst/>
          </a:blip>
          <a:stretch>
            <a:fillRect/>
          </a:stretch>
        </p:blipFill>
        <p:spPr>
          <a:xfrm>
            <a:off x="0" y="0"/>
            <a:ext cx="9135437" cy="5143500"/>
          </a:xfrm>
          <a:prstGeom prst="rect">
            <a:avLst/>
          </a:prstGeom>
          <a:ln w="12700">
            <a:miter lim="400000"/>
          </a:ln>
        </p:spPr>
      </p:pic>
      <p:sp>
        <p:nvSpPr>
          <p:cNvPr id="5" name="Slide Number Placeholder 2">
            <a:extLst>
              <a:ext uri="{FF2B5EF4-FFF2-40B4-BE49-F238E27FC236}">
                <a16:creationId xmlns:a16="http://schemas.microsoft.com/office/drawing/2014/main" xmlns="" id="{960D8015-3A2F-4B2C-8365-498CA53FB57F}"/>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r>
              <a:rPr lang="en-US" sz="1200" dirty="0">
                <a:solidFill>
                  <a:srgbClr val="C0C0C0"/>
                </a:solidFill>
              </a:rPr>
              <a:t>4</a:t>
            </a:r>
          </a:p>
        </p:txBody>
      </p:sp>
      <p:sp>
        <p:nvSpPr>
          <p:cNvPr id="7" name="Rectangle">
            <a:extLst>
              <a:ext uri="{FF2B5EF4-FFF2-40B4-BE49-F238E27FC236}">
                <a16:creationId xmlns:a16="http://schemas.microsoft.com/office/drawing/2014/main" xmlns="" id="{342F1C64-7E6D-45C3-A5B3-6E6D7B39E889}"/>
              </a:ext>
            </a:extLst>
          </p:cNvPr>
          <p:cNvSpPr/>
          <p:nvPr/>
        </p:nvSpPr>
        <p:spPr>
          <a:xfrm>
            <a:off x="-8563" y="37170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2" name="Title 1"/>
          <p:cNvSpPr>
            <a:spLocks noGrp="1"/>
          </p:cNvSpPr>
          <p:nvPr>
            <p:ph type="title"/>
          </p:nvPr>
        </p:nvSpPr>
        <p:spPr>
          <a:xfrm>
            <a:off x="553916" y="3948914"/>
            <a:ext cx="8229600" cy="857250"/>
          </a:xfrm>
        </p:spPr>
        <p:txBody>
          <a:bodyPr/>
          <a:lstStyle/>
          <a:p>
            <a:r>
              <a:rPr lang="en-US" sz="3600" dirty="0"/>
              <a:t>Changes to GSAs</a:t>
            </a:r>
          </a:p>
        </p:txBody>
      </p:sp>
    </p:spTree>
    <p:extLst>
      <p:ext uri="{BB962C8B-B14F-4D97-AF65-F5344CB8AC3E}">
        <p14:creationId xmlns:p14="http://schemas.microsoft.com/office/powerpoint/2010/main" val="24220534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98CAD-9EB3-4780-B41E-8236D07E7869}"/>
              </a:ext>
            </a:extLst>
          </p:cNvPr>
          <p:cNvSpPr>
            <a:spLocks noGrp="1"/>
          </p:cNvSpPr>
          <p:nvPr>
            <p:ph type="title"/>
          </p:nvPr>
        </p:nvSpPr>
        <p:spPr>
          <a:xfrm>
            <a:off x="2113209" y="121926"/>
            <a:ext cx="6312325" cy="857250"/>
          </a:xfrm>
        </p:spPr>
        <p:txBody>
          <a:bodyPr/>
          <a:lstStyle/>
          <a:p>
            <a:r>
              <a:rPr lang="en-US" dirty="0"/>
              <a:t>Changes to GSAs</a:t>
            </a:r>
          </a:p>
        </p:txBody>
      </p:sp>
      <p:sp>
        <p:nvSpPr>
          <p:cNvPr id="4" name="Slide Number Placeholder 2">
            <a:extLst>
              <a:ext uri="{FF2B5EF4-FFF2-40B4-BE49-F238E27FC236}">
                <a16:creationId xmlns:a16="http://schemas.microsoft.com/office/drawing/2014/main" xmlns="" id="{75FB4E38-3C23-4C70-A2ED-7C72F04B966B}"/>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21</a:t>
            </a:fld>
            <a:endParaRPr lang="en-US" sz="1200" dirty="0">
              <a:solidFill>
                <a:srgbClr val="C0C0C0"/>
              </a:solidFill>
            </a:endParaRPr>
          </a:p>
        </p:txBody>
      </p:sp>
      <p:sp>
        <p:nvSpPr>
          <p:cNvPr id="8" name="Content Placeholder 6">
            <a:extLst>
              <a:ext uri="{FF2B5EF4-FFF2-40B4-BE49-F238E27FC236}">
                <a16:creationId xmlns:a16="http://schemas.microsoft.com/office/drawing/2014/main" xmlns="" id="{4F7EA99B-0771-4578-8C90-52A89A30517D}"/>
              </a:ext>
            </a:extLst>
          </p:cNvPr>
          <p:cNvSpPr>
            <a:spLocks noGrp="1"/>
          </p:cNvSpPr>
          <p:nvPr>
            <p:ph sz="quarter" idx="10"/>
          </p:nvPr>
        </p:nvSpPr>
        <p:spPr>
          <a:xfrm>
            <a:off x="6111432" y="1429153"/>
            <a:ext cx="2789499" cy="3203032"/>
          </a:xfrm>
        </p:spPr>
        <p:txBody>
          <a:bodyPr numCol="1"/>
          <a:lstStyle/>
          <a:p>
            <a:r>
              <a:rPr lang="en-US" dirty="0"/>
              <a:t>City of Lathrop Basin Boundary Modification</a:t>
            </a:r>
          </a:p>
          <a:p>
            <a:r>
              <a:rPr lang="en-US" dirty="0"/>
              <a:t>Woodbridge Irrigation District GSA withdrawal</a:t>
            </a:r>
          </a:p>
        </p:txBody>
      </p:sp>
      <p:pic>
        <p:nvPicPr>
          <p:cNvPr id="7" name="Picture 6">
            <a:extLst>
              <a:ext uri="{FF2B5EF4-FFF2-40B4-BE49-F238E27FC236}">
                <a16:creationId xmlns:a16="http://schemas.microsoft.com/office/drawing/2014/main" xmlns="" id="{D3014475-3AD6-41CC-95B6-55DD8116D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5" y="1151559"/>
            <a:ext cx="5713711" cy="3934789"/>
          </a:xfrm>
          <a:prstGeom prst="rect">
            <a:avLst/>
          </a:prstGeom>
        </p:spPr>
      </p:pic>
    </p:spTree>
    <p:extLst>
      <p:ext uri="{BB962C8B-B14F-4D97-AF65-F5344CB8AC3E}">
        <p14:creationId xmlns:p14="http://schemas.microsoft.com/office/powerpoint/2010/main" val="20783346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verAtSuns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 y="-62774"/>
            <a:ext cx="9144000" cy="5143500"/>
          </a:xfrm>
          <a:prstGeom prst="rect">
            <a:avLst/>
          </a:prstGeom>
        </p:spPr>
      </p:pic>
      <p:sp>
        <p:nvSpPr>
          <p:cNvPr id="129" name="Rectangle"/>
          <p:cNvSpPr/>
          <p:nvPr/>
        </p:nvSpPr>
        <p:spPr>
          <a:xfrm>
            <a:off x="0" y="37391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6" name="Title 5"/>
          <p:cNvSpPr>
            <a:spLocks noGrp="1"/>
          </p:cNvSpPr>
          <p:nvPr>
            <p:ph type="title"/>
          </p:nvPr>
        </p:nvSpPr>
        <p:spPr>
          <a:xfrm>
            <a:off x="54315" y="4023772"/>
            <a:ext cx="9084265" cy="857250"/>
          </a:xfrm>
        </p:spPr>
        <p:txBody>
          <a:bodyPr/>
          <a:lstStyle/>
          <a:p>
            <a:pPr algn="ctr"/>
            <a:r>
              <a:rPr lang="en-US" sz="4000" dirty="0"/>
              <a:t>Outreach Update</a:t>
            </a:r>
          </a:p>
        </p:txBody>
      </p:sp>
    </p:spTree>
    <p:extLst>
      <p:ext uri="{BB962C8B-B14F-4D97-AF65-F5344CB8AC3E}">
        <p14:creationId xmlns:p14="http://schemas.microsoft.com/office/powerpoint/2010/main" val="37840669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Informational Meeting Recap</a:t>
            </a:r>
          </a:p>
        </p:txBody>
      </p:sp>
      <p:sp>
        <p:nvSpPr>
          <p:cNvPr id="6" name="Slide Number Placeholder 2">
            <a:extLst>
              <a:ext uri="{FF2B5EF4-FFF2-40B4-BE49-F238E27FC236}">
                <a16:creationId xmlns:a16="http://schemas.microsoft.com/office/drawing/2014/main" xmlns="" id="{3BD9458A-8DB0-4EE7-BBAC-59D074B90506}"/>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4</a:t>
            </a:fld>
            <a:endParaRPr lang="en-US" sz="1200" dirty="0">
              <a:solidFill>
                <a:srgbClr val="C0C0C0"/>
              </a:solidFill>
            </a:endParaRPr>
          </a:p>
        </p:txBody>
      </p:sp>
      <p:sp>
        <p:nvSpPr>
          <p:cNvPr id="8" name="TextBox 7">
            <a:extLst>
              <a:ext uri="{FF2B5EF4-FFF2-40B4-BE49-F238E27FC236}">
                <a16:creationId xmlns:a16="http://schemas.microsoft.com/office/drawing/2014/main" xmlns="" id="{A5B8AB82-B174-4F70-9A9B-F54198AEB7E6}"/>
              </a:ext>
            </a:extLst>
          </p:cNvPr>
          <p:cNvSpPr txBox="1"/>
          <p:nvPr/>
        </p:nvSpPr>
        <p:spPr>
          <a:xfrm>
            <a:off x="2175697" y="1463379"/>
            <a:ext cx="6849386" cy="38708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342900" lvl="1" indent="-342900" defTabSz="488950">
              <a:lnSpc>
                <a:spcPct val="90000"/>
              </a:lnSpc>
              <a:spcBef>
                <a:spcPct val="0"/>
              </a:spcBef>
              <a:spcAft>
                <a:spcPct val="15000"/>
              </a:spcAft>
              <a:buFont typeface="Arial" panose="020B0604020202020204" pitchFamily="34" charset="0"/>
              <a:buChar char="•"/>
            </a:pPr>
            <a:endParaRPr lang="en-US" sz="2400" b="0" kern="1200" dirty="0">
              <a:solidFill>
                <a:schemeClr val="bg1"/>
              </a:solidFill>
            </a:endParaRPr>
          </a:p>
          <a:p>
            <a:pPr lvl="1" indent="0" algn="l" defTabSz="488950">
              <a:lnSpc>
                <a:spcPct val="90000"/>
              </a:lnSpc>
              <a:spcBef>
                <a:spcPct val="0"/>
              </a:spcBef>
              <a:spcAft>
                <a:spcPct val="15000"/>
              </a:spcAft>
            </a:pPr>
            <a:endParaRPr lang="en-US" sz="2400" b="0" kern="1200" dirty="0">
              <a:solidFill>
                <a:schemeClr val="bg1"/>
              </a:solidFill>
            </a:endParaRPr>
          </a:p>
          <a:p>
            <a:pPr lvl="1" indent="0" algn="l" defTabSz="488950">
              <a:lnSpc>
                <a:spcPct val="90000"/>
              </a:lnSpc>
              <a:spcBef>
                <a:spcPct val="0"/>
              </a:spcBef>
              <a:spcAft>
                <a:spcPct val="15000"/>
              </a:spcAft>
            </a:pPr>
            <a:endParaRPr lang="en-US" sz="2400" b="0" kern="1200" dirty="0">
              <a:solidFill>
                <a:schemeClr val="bg1"/>
              </a:solidFill>
            </a:endParaRPr>
          </a:p>
          <a:p>
            <a:pPr marL="342900" lvl="1" indent="-342900" algn="l" defTabSz="488950">
              <a:lnSpc>
                <a:spcPct val="90000"/>
              </a:lnSpc>
              <a:spcBef>
                <a:spcPct val="0"/>
              </a:spcBef>
              <a:spcAft>
                <a:spcPct val="15000"/>
              </a:spcAft>
              <a:buFont typeface="Arial" panose="020B0604020202020204" pitchFamily="34" charset="0"/>
              <a:buChar char="•"/>
            </a:pPr>
            <a:endParaRPr lang="en-US" sz="2400" b="0" kern="1200" dirty="0">
              <a:solidFill>
                <a:schemeClr val="bg1"/>
              </a:solidFill>
            </a:endParaRPr>
          </a:p>
          <a:p>
            <a:pPr lvl="1" indent="0" algn="l" defTabSz="488950">
              <a:lnSpc>
                <a:spcPct val="90000"/>
              </a:lnSpc>
              <a:spcBef>
                <a:spcPct val="0"/>
              </a:spcBef>
              <a:spcAft>
                <a:spcPct val="15000"/>
              </a:spcAft>
            </a:pPr>
            <a:endParaRPr lang="en-US" sz="2400" b="0" kern="1200" dirty="0">
              <a:solidFill>
                <a:schemeClr val="bg1"/>
              </a:solidFill>
            </a:endParaRPr>
          </a:p>
          <a:p>
            <a:pPr marL="342900" lvl="1" indent="-342900" algn="l" defTabSz="488950">
              <a:lnSpc>
                <a:spcPct val="90000"/>
              </a:lnSpc>
              <a:spcBef>
                <a:spcPct val="0"/>
              </a:spcBef>
              <a:spcAft>
                <a:spcPct val="15000"/>
              </a:spcAft>
              <a:buFont typeface="Arial" panose="020B0604020202020204" pitchFamily="34" charset="0"/>
              <a:buChar char="•"/>
            </a:pPr>
            <a:endParaRPr lang="en-US" sz="2400" b="0" kern="1200" dirty="0">
              <a:solidFill>
                <a:schemeClr val="bg1"/>
              </a:solidFill>
            </a:endParaRPr>
          </a:p>
          <a:p>
            <a:pPr marL="342900" lvl="1" indent="-342900" algn="l" defTabSz="488950">
              <a:lnSpc>
                <a:spcPct val="90000"/>
              </a:lnSpc>
              <a:spcBef>
                <a:spcPct val="0"/>
              </a:spcBef>
              <a:spcAft>
                <a:spcPct val="15000"/>
              </a:spcAft>
              <a:buFont typeface="Arial" panose="020B0604020202020204" pitchFamily="34" charset="0"/>
              <a:buChar char="•"/>
            </a:pPr>
            <a:endParaRPr lang="en-US" sz="2400" b="0" kern="1200" dirty="0">
              <a:solidFill>
                <a:schemeClr val="bg1"/>
              </a:solidFill>
            </a:endParaRPr>
          </a:p>
          <a:p>
            <a:pPr marL="342900" lvl="1" indent="-342900" algn="l" defTabSz="488950">
              <a:lnSpc>
                <a:spcPct val="90000"/>
              </a:lnSpc>
              <a:spcBef>
                <a:spcPct val="0"/>
              </a:spcBef>
              <a:spcAft>
                <a:spcPct val="15000"/>
              </a:spcAft>
              <a:buFont typeface="Arial" panose="020B0604020202020204" pitchFamily="34" charset="0"/>
              <a:buChar char="•"/>
            </a:pPr>
            <a:endParaRPr lang="en-US" sz="2400" b="0" kern="1200" dirty="0">
              <a:solidFill>
                <a:schemeClr val="bg1"/>
              </a:solidFill>
            </a:endParaRPr>
          </a:p>
          <a:p>
            <a:pPr marL="342900" lvl="1" indent="-342900" algn="l" defTabSz="488950">
              <a:lnSpc>
                <a:spcPct val="90000"/>
              </a:lnSpc>
              <a:spcBef>
                <a:spcPct val="0"/>
              </a:spcBef>
              <a:spcAft>
                <a:spcPct val="15000"/>
              </a:spcAft>
              <a:buFont typeface="Arial" panose="020B0604020202020204" pitchFamily="34" charset="0"/>
              <a:buChar char="•"/>
            </a:pPr>
            <a:endParaRPr lang="en-US" sz="2400" b="0" kern="1200" dirty="0">
              <a:solidFill>
                <a:schemeClr val="bg1"/>
              </a:solidFill>
            </a:endParaRPr>
          </a:p>
          <a:p>
            <a:pPr marL="342900" lvl="1" indent="-342900" algn="l" defTabSz="488950">
              <a:lnSpc>
                <a:spcPct val="90000"/>
              </a:lnSpc>
              <a:spcBef>
                <a:spcPct val="0"/>
              </a:spcBef>
              <a:spcAft>
                <a:spcPct val="15000"/>
              </a:spcAft>
              <a:buFont typeface="Arial" panose="020B0604020202020204" pitchFamily="34" charset="0"/>
              <a:buChar char="•"/>
            </a:pPr>
            <a:endParaRPr lang="en-US" sz="2400" b="0" kern="1200" dirty="0">
              <a:solidFill>
                <a:schemeClr val="bg1"/>
              </a:solidFill>
            </a:endParaRPr>
          </a:p>
        </p:txBody>
      </p:sp>
      <p:sp>
        <p:nvSpPr>
          <p:cNvPr id="7" name="Content Placeholder 9">
            <a:extLst>
              <a:ext uri="{FF2B5EF4-FFF2-40B4-BE49-F238E27FC236}">
                <a16:creationId xmlns:a16="http://schemas.microsoft.com/office/drawing/2014/main" xmlns="" id="{723A8FA5-1B4F-4F5F-BF39-F2FF72DC2000}"/>
              </a:ext>
            </a:extLst>
          </p:cNvPr>
          <p:cNvSpPr>
            <a:spLocks noGrp="1"/>
          </p:cNvSpPr>
          <p:nvPr>
            <p:ph sz="quarter" idx="10"/>
          </p:nvPr>
        </p:nvSpPr>
        <p:spPr>
          <a:xfrm>
            <a:off x="2108838" y="1566861"/>
            <a:ext cx="5358578" cy="3203032"/>
          </a:xfrm>
        </p:spPr>
        <p:txBody>
          <a:bodyPr/>
          <a:lstStyle/>
          <a:p>
            <a:pPr>
              <a:spcBef>
                <a:spcPts val="1200"/>
              </a:spcBef>
            </a:pPr>
            <a:r>
              <a:rPr lang="en-US" sz="2000" dirty="0"/>
              <a:t>Thank you GSAs for sending representatives!</a:t>
            </a:r>
          </a:p>
          <a:p>
            <a:pPr>
              <a:spcBef>
                <a:spcPts val="1200"/>
              </a:spcBef>
            </a:pPr>
            <a:r>
              <a:rPr lang="en-US" sz="2000" dirty="0"/>
              <a:t>Open House materials are posted to the website</a:t>
            </a:r>
          </a:p>
          <a:p>
            <a:pPr>
              <a:spcBef>
                <a:spcPts val="1200"/>
              </a:spcBef>
            </a:pPr>
            <a:r>
              <a:rPr lang="en-US" sz="2000" dirty="0"/>
              <a:t>Feedback on the event – what would you like to see done differently next time?</a:t>
            </a:r>
          </a:p>
        </p:txBody>
      </p:sp>
      <p:pic>
        <p:nvPicPr>
          <p:cNvPr id="9" name="Picture 8">
            <a:extLst>
              <a:ext uri="{FF2B5EF4-FFF2-40B4-BE49-F238E27FC236}">
                <a16:creationId xmlns:a16="http://schemas.microsoft.com/office/drawing/2014/main" xmlns="" id="{FC23557A-72B5-40A1-8293-E28E7D11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325" y="3420358"/>
            <a:ext cx="1657350" cy="1657350"/>
          </a:xfrm>
          <a:prstGeom prst="rect">
            <a:avLst/>
          </a:prstGeom>
        </p:spPr>
      </p:pic>
      <p:pic>
        <p:nvPicPr>
          <p:cNvPr id="10" name="Picture 9">
            <a:extLst>
              <a:ext uri="{FF2B5EF4-FFF2-40B4-BE49-F238E27FC236}">
                <a16:creationId xmlns:a16="http://schemas.microsoft.com/office/drawing/2014/main" xmlns="" id="{D868AD7E-CC38-4F4E-8E78-9376C169FB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75" r="17033" b="945"/>
          <a:stretch/>
        </p:blipFill>
        <p:spPr>
          <a:xfrm>
            <a:off x="174990" y="3414968"/>
            <a:ext cx="1657351" cy="1657349"/>
          </a:xfrm>
          <a:prstGeom prst="rect">
            <a:avLst/>
          </a:prstGeom>
        </p:spPr>
      </p:pic>
      <p:pic>
        <p:nvPicPr>
          <p:cNvPr id="11" name="Picture 10">
            <a:extLst>
              <a:ext uri="{FF2B5EF4-FFF2-40B4-BE49-F238E27FC236}">
                <a16:creationId xmlns:a16="http://schemas.microsoft.com/office/drawing/2014/main" xmlns="" id="{B6AFC59B-1F1D-41B1-9947-CBD40B1BEF89}"/>
              </a:ext>
            </a:extLst>
          </p:cNvPr>
          <p:cNvPicPr>
            <a:picLocks noChangeAspect="1"/>
          </p:cNvPicPr>
          <p:nvPr/>
        </p:nvPicPr>
        <p:blipFill>
          <a:blip r:embed="rId5"/>
          <a:stretch>
            <a:fillRect/>
          </a:stretch>
        </p:blipFill>
        <p:spPr>
          <a:xfrm>
            <a:off x="5535049" y="3409576"/>
            <a:ext cx="1657350" cy="1657350"/>
          </a:xfrm>
          <a:prstGeom prst="rect">
            <a:avLst/>
          </a:prstGeom>
        </p:spPr>
      </p:pic>
      <p:pic>
        <p:nvPicPr>
          <p:cNvPr id="12" name="Picture 11">
            <a:extLst>
              <a:ext uri="{FF2B5EF4-FFF2-40B4-BE49-F238E27FC236}">
                <a16:creationId xmlns:a16="http://schemas.microsoft.com/office/drawing/2014/main" xmlns="" id="{F3AA1A42-BA97-401E-9661-F595D11C70F0}"/>
              </a:ext>
            </a:extLst>
          </p:cNvPr>
          <p:cNvPicPr>
            <a:picLocks noChangeAspect="1"/>
          </p:cNvPicPr>
          <p:nvPr/>
        </p:nvPicPr>
        <p:blipFill>
          <a:blip r:embed="rId6"/>
          <a:stretch>
            <a:fillRect/>
          </a:stretch>
        </p:blipFill>
        <p:spPr>
          <a:xfrm>
            <a:off x="7334331" y="3398792"/>
            <a:ext cx="1657350" cy="1657350"/>
          </a:xfrm>
          <a:prstGeom prst="rect">
            <a:avLst/>
          </a:prstGeom>
        </p:spPr>
      </p:pic>
      <p:pic>
        <p:nvPicPr>
          <p:cNvPr id="13" name="Picture 12">
            <a:extLst>
              <a:ext uri="{FF2B5EF4-FFF2-40B4-BE49-F238E27FC236}">
                <a16:creationId xmlns:a16="http://schemas.microsoft.com/office/drawing/2014/main" xmlns="" id="{0E08E5A6-A730-40B6-B779-5E4E8FB9A1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1601" y="3404184"/>
            <a:ext cx="1657350" cy="1657350"/>
          </a:xfrm>
          <a:prstGeom prst="rect">
            <a:avLst/>
          </a:prstGeom>
        </p:spPr>
      </p:pic>
      <p:pic>
        <p:nvPicPr>
          <p:cNvPr id="14" name="Picture 13">
            <a:extLst>
              <a:ext uri="{FF2B5EF4-FFF2-40B4-BE49-F238E27FC236}">
                <a16:creationId xmlns:a16="http://schemas.microsoft.com/office/drawing/2014/main" xmlns="" id="{540460AC-D742-4921-A5A0-7F335F4C4B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90" y="1617478"/>
            <a:ext cx="1657350" cy="1657350"/>
          </a:xfrm>
          <a:prstGeom prst="rect">
            <a:avLst/>
          </a:prstGeom>
        </p:spPr>
      </p:pic>
    </p:spTree>
    <p:extLst>
      <p:ext uri="{BB962C8B-B14F-4D97-AF65-F5344CB8AC3E}">
        <p14:creationId xmlns:p14="http://schemas.microsoft.com/office/powerpoint/2010/main" val="8887708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00" y="101600"/>
            <a:ext cx="4624098" cy="857250"/>
          </a:xfrm>
        </p:spPr>
        <p:txBody>
          <a:bodyPr/>
          <a:lstStyle/>
          <a:p>
            <a:r>
              <a:rPr lang="en-US" sz="3200" dirty="0"/>
              <a:t>Groundwater Sustainability Workgroup Update </a:t>
            </a:r>
          </a:p>
        </p:txBody>
      </p:sp>
      <p:sp>
        <p:nvSpPr>
          <p:cNvPr id="6" name="Slide Number Placeholder 2">
            <a:extLst>
              <a:ext uri="{FF2B5EF4-FFF2-40B4-BE49-F238E27FC236}">
                <a16:creationId xmlns:a16="http://schemas.microsoft.com/office/drawing/2014/main" xmlns="" id="{3BD9458A-8DB0-4EE7-BBAC-59D074B90506}"/>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5</a:t>
            </a:fld>
            <a:endParaRPr lang="en-US" sz="1200" dirty="0">
              <a:solidFill>
                <a:srgbClr val="C0C0C0"/>
              </a:solidFill>
            </a:endParaRPr>
          </a:p>
        </p:txBody>
      </p:sp>
      <p:sp>
        <p:nvSpPr>
          <p:cNvPr id="8" name="TextBox 7">
            <a:extLst>
              <a:ext uri="{FF2B5EF4-FFF2-40B4-BE49-F238E27FC236}">
                <a16:creationId xmlns:a16="http://schemas.microsoft.com/office/drawing/2014/main" xmlns="" id="{A5B8AB82-B174-4F70-9A9B-F54198AEB7E6}"/>
              </a:ext>
            </a:extLst>
          </p:cNvPr>
          <p:cNvSpPr txBox="1"/>
          <p:nvPr/>
        </p:nvSpPr>
        <p:spPr>
          <a:xfrm>
            <a:off x="2175697" y="1293475"/>
            <a:ext cx="6643183" cy="36111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342900" lvl="1" indent="-342900" algn="l" defTabSz="488950">
              <a:lnSpc>
                <a:spcPct val="90000"/>
              </a:lnSpc>
              <a:spcAft>
                <a:spcPct val="15000"/>
              </a:spcAft>
              <a:buFont typeface="Arial" panose="020B0604020202020204" pitchFamily="34" charset="0"/>
              <a:buChar char="•"/>
            </a:pPr>
            <a:r>
              <a:rPr lang="en-US" sz="1800" b="0" kern="1200" dirty="0">
                <a:solidFill>
                  <a:schemeClr val="bg1"/>
                </a:solidFill>
              </a:rPr>
              <a:t>11 Workgroup members and 3 members of the public attended the Groundwater Sustainability Workgroup meeting held on February 13th</a:t>
            </a:r>
          </a:p>
          <a:p>
            <a:pPr lvl="1" indent="0" algn="l" defTabSz="488950">
              <a:lnSpc>
                <a:spcPct val="90000"/>
              </a:lnSpc>
              <a:spcAft>
                <a:spcPct val="15000"/>
              </a:spcAft>
            </a:pPr>
            <a:endParaRPr lang="en-US" sz="1800" b="0" kern="1200" dirty="0">
              <a:solidFill>
                <a:schemeClr val="bg1"/>
              </a:solidFill>
            </a:endParaRPr>
          </a:p>
          <a:p>
            <a:pPr marL="342900" lvl="1" indent="-342900" algn="l" defTabSz="488950">
              <a:lnSpc>
                <a:spcPct val="90000"/>
              </a:lnSpc>
              <a:spcAft>
                <a:spcPct val="15000"/>
              </a:spcAft>
              <a:buFont typeface="Arial" panose="020B0604020202020204" pitchFamily="34" charset="0"/>
              <a:buChar char="•"/>
            </a:pPr>
            <a:r>
              <a:rPr lang="en-US" sz="1800" b="0" kern="1200" dirty="0">
                <a:solidFill>
                  <a:schemeClr val="bg1"/>
                </a:solidFill>
              </a:rPr>
              <a:t>The next Workgroup meeting will be held on March 13</a:t>
            </a:r>
            <a:r>
              <a:rPr lang="en-US" sz="1800" b="0" kern="1200" baseline="30000" dirty="0">
                <a:solidFill>
                  <a:schemeClr val="bg1"/>
                </a:solidFill>
              </a:rPr>
              <a:t>th </a:t>
            </a:r>
            <a:r>
              <a:rPr lang="en-US" sz="1800" b="0" kern="1200" dirty="0">
                <a:solidFill>
                  <a:schemeClr val="bg1"/>
                </a:solidFill>
              </a:rPr>
              <a:t>at 4:00pm at the San Joaquin County Public Works Department</a:t>
            </a:r>
          </a:p>
          <a:p>
            <a:pPr marL="342900" lvl="1" indent="-342900" algn="l" defTabSz="488950">
              <a:lnSpc>
                <a:spcPct val="90000"/>
              </a:lnSpc>
              <a:spcAft>
                <a:spcPct val="15000"/>
              </a:spcAft>
              <a:buFont typeface="Arial" panose="020B0604020202020204" pitchFamily="34" charset="0"/>
              <a:buChar char="•"/>
            </a:pPr>
            <a:endParaRPr lang="en-US" sz="1800" b="0" kern="1200" dirty="0">
              <a:solidFill>
                <a:schemeClr val="bg1"/>
              </a:solidFill>
            </a:endParaRPr>
          </a:p>
          <a:p>
            <a:pPr marL="342900" lvl="1" indent="-342900" algn="l" defTabSz="488950">
              <a:lnSpc>
                <a:spcPct val="90000"/>
              </a:lnSpc>
              <a:spcAft>
                <a:spcPct val="15000"/>
              </a:spcAft>
              <a:buFont typeface="Arial" panose="020B0604020202020204" pitchFamily="34" charset="0"/>
              <a:buChar char="•"/>
            </a:pPr>
            <a:r>
              <a:rPr lang="en-US" sz="1800" b="0" kern="1200" dirty="0">
                <a:solidFill>
                  <a:schemeClr val="bg1"/>
                </a:solidFill>
              </a:rPr>
              <a:t>Notes from the Workgroup meetings are available on the website, </a:t>
            </a:r>
            <a:r>
              <a:rPr lang="en-US" sz="1800" b="0" u="sng" kern="1200" dirty="0">
                <a:solidFill>
                  <a:schemeClr val="bg1"/>
                </a:solidFill>
              </a:rPr>
              <a:t>esjgroundwater.org</a:t>
            </a:r>
            <a:r>
              <a:rPr lang="en-US" sz="1800" b="0" kern="1200" dirty="0">
                <a:solidFill>
                  <a:schemeClr val="bg1"/>
                </a:solidFill>
              </a:rPr>
              <a:t> (under ‘Agendas’ tab)</a:t>
            </a:r>
          </a:p>
          <a:p>
            <a:pPr lvl="1" indent="0" algn="l" defTabSz="488950">
              <a:lnSpc>
                <a:spcPct val="90000"/>
              </a:lnSpc>
              <a:spcAft>
                <a:spcPct val="15000"/>
              </a:spcAft>
            </a:pPr>
            <a:endParaRPr lang="en-US" sz="2000" b="0" kern="1200" dirty="0">
              <a:solidFill>
                <a:schemeClr val="bg1"/>
              </a:solidFill>
            </a:endParaRPr>
          </a:p>
          <a:p>
            <a:pPr lvl="1" indent="0" algn="l" defTabSz="488950">
              <a:lnSpc>
                <a:spcPct val="90000"/>
              </a:lnSpc>
              <a:spcAft>
                <a:spcPct val="15000"/>
              </a:spcAft>
            </a:pPr>
            <a:endParaRPr lang="en-US" sz="2000" b="0" kern="1200" dirty="0">
              <a:solidFill>
                <a:schemeClr val="bg1"/>
              </a:solidFill>
            </a:endParaRPr>
          </a:p>
          <a:p>
            <a:pPr lvl="1" indent="0" algn="l" defTabSz="488950">
              <a:lnSpc>
                <a:spcPct val="90000"/>
              </a:lnSpc>
              <a:spcAft>
                <a:spcPct val="15000"/>
              </a:spcAft>
            </a:pPr>
            <a:endParaRPr lang="en-US" sz="2000" b="0" kern="1200" dirty="0">
              <a:solidFill>
                <a:schemeClr val="bg1"/>
              </a:solidFill>
            </a:endParaRPr>
          </a:p>
        </p:txBody>
      </p:sp>
    </p:spTree>
    <p:extLst>
      <p:ext uri="{BB962C8B-B14F-4D97-AF65-F5344CB8AC3E}">
        <p14:creationId xmlns:p14="http://schemas.microsoft.com/office/powerpoint/2010/main" val="11812528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8F474-C81C-4755-8D4D-CA1FBAC82678}"/>
              </a:ext>
            </a:extLst>
          </p:cNvPr>
          <p:cNvSpPr>
            <a:spLocks noGrp="1"/>
          </p:cNvSpPr>
          <p:nvPr>
            <p:ph type="title"/>
          </p:nvPr>
        </p:nvSpPr>
        <p:spPr>
          <a:xfrm>
            <a:off x="235668" y="106089"/>
            <a:ext cx="5996753" cy="857250"/>
          </a:xfrm>
        </p:spPr>
        <p:txBody>
          <a:bodyPr/>
          <a:lstStyle/>
          <a:p>
            <a:r>
              <a:rPr lang="en-US" dirty="0"/>
              <a:t>Tracking GSA Outreach Efforts</a:t>
            </a:r>
          </a:p>
        </p:txBody>
      </p:sp>
      <p:sp>
        <p:nvSpPr>
          <p:cNvPr id="3" name="Content Placeholder 2">
            <a:extLst>
              <a:ext uri="{FF2B5EF4-FFF2-40B4-BE49-F238E27FC236}">
                <a16:creationId xmlns:a16="http://schemas.microsoft.com/office/drawing/2014/main" xmlns="" id="{FFC45BD1-8506-4AC0-961D-9AE99BDC90CF}"/>
              </a:ext>
            </a:extLst>
          </p:cNvPr>
          <p:cNvSpPr>
            <a:spLocks noGrp="1"/>
          </p:cNvSpPr>
          <p:nvPr>
            <p:ph sz="quarter" idx="10"/>
          </p:nvPr>
        </p:nvSpPr>
        <p:spPr>
          <a:xfrm>
            <a:off x="2110961" y="1315865"/>
            <a:ext cx="6871198" cy="3203032"/>
          </a:xfrm>
        </p:spPr>
        <p:txBody>
          <a:bodyPr numCol="1"/>
          <a:lstStyle/>
          <a:p>
            <a:r>
              <a:rPr lang="en-US" dirty="0"/>
              <a:t>GSAs have been asked to fill out a simple survey each month to indicate the outreach activities planned for the coming month with approximate data on implementation</a:t>
            </a:r>
          </a:p>
          <a:p>
            <a:r>
              <a:rPr lang="en-US" dirty="0"/>
              <a:t>Logged outreach activities are distributed prior to the Board meetings</a:t>
            </a:r>
          </a:p>
        </p:txBody>
      </p:sp>
      <p:sp>
        <p:nvSpPr>
          <p:cNvPr id="6" name="Slide Number Placeholder 2">
            <a:extLst>
              <a:ext uri="{FF2B5EF4-FFF2-40B4-BE49-F238E27FC236}">
                <a16:creationId xmlns:a16="http://schemas.microsoft.com/office/drawing/2014/main" xmlns="" id="{A4EC5582-0EA4-4FFC-8D05-C6738A4612C1}"/>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6</a:t>
            </a:fld>
            <a:endParaRPr lang="en-US" sz="1200" dirty="0">
              <a:solidFill>
                <a:srgbClr val="C0C0C0"/>
              </a:solidFill>
            </a:endParaRPr>
          </a:p>
        </p:txBody>
      </p:sp>
    </p:spTree>
    <p:extLst>
      <p:ext uri="{BB962C8B-B14F-4D97-AF65-F5344CB8AC3E}">
        <p14:creationId xmlns:p14="http://schemas.microsoft.com/office/powerpoint/2010/main" val="2976400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1994" y="106703"/>
            <a:ext cx="4107114" cy="857250"/>
          </a:xfrm>
        </p:spPr>
        <p:txBody>
          <a:bodyPr/>
          <a:lstStyle/>
          <a:p>
            <a:r>
              <a:rPr lang="en-US" dirty="0"/>
              <a:t>Regular Updates are Posted to Facebook</a:t>
            </a:r>
          </a:p>
        </p:txBody>
      </p:sp>
      <p:sp>
        <p:nvSpPr>
          <p:cNvPr id="6" name="Slide Number Placeholder 2">
            <a:extLst>
              <a:ext uri="{FF2B5EF4-FFF2-40B4-BE49-F238E27FC236}">
                <a16:creationId xmlns:a16="http://schemas.microsoft.com/office/drawing/2014/main" xmlns="" id="{3BD9458A-8DB0-4EE7-BBAC-59D074B90506}"/>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7</a:t>
            </a:fld>
            <a:endParaRPr lang="en-US" sz="1200" dirty="0">
              <a:solidFill>
                <a:srgbClr val="C0C0C0"/>
              </a:solidFill>
            </a:endParaRPr>
          </a:p>
        </p:txBody>
      </p:sp>
      <p:sp>
        <p:nvSpPr>
          <p:cNvPr id="5" name="Content Placeholder 9">
            <a:extLst>
              <a:ext uri="{FF2B5EF4-FFF2-40B4-BE49-F238E27FC236}">
                <a16:creationId xmlns:a16="http://schemas.microsoft.com/office/drawing/2014/main" xmlns="" id="{C8A6EBB7-9792-4F38-977A-49942B992C0B}"/>
              </a:ext>
            </a:extLst>
          </p:cNvPr>
          <p:cNvSpPr>
            <a:spLocks noGrp="1"/>
          </p:cNvSpPr>
          <p:nvPr>
            <p:ph sz="quarter" idx="10"/>
          </p:nvPr>
        </p:nvSpPr>
        <p:spPr>
          <a:xfrm>
            <a:off x="4474703" y="1296179"/>
            <a:ext cx="4427136" cy="1928429"/>
          </a:xfrm>
          <a:noFill/>
          <a:ln>
            <a:noFill/>
          </a:ln>
        </p:spPr>
        <p:txBody>
          <a:bodyPr/>
          <a:lstStyle/>
          <a:p>
            <a:pPr marL="0" indent="0">
              <a:buNone/>
            </a:pPr>
            <a:r>
              <a:rPr lang="en-US" sz="2000" dirty="0"/>
              <a:t>The ESJ GWA Facebook page provides updates on GSP development and upcoming events</a:t>
            </a:r>
          </a:p>
          <a:p>
            <a:pPr marL="0" indent="0">
              <a:buNone/>
            </a:pPr>
            <a:r>
              <a:rPr lang="en-US" sz="2000" dirty="0"/>
              <a:t>You can like the page, share posts, or tag the page in your own posts</a:t>
            </a:r>
            <a:endParaRPr lang="en-US" sz="1800" dirty="0"/>
          </a:p>
        </p:txBody>
      </p:sp>
      <p:sp>
        <p:nvSpPr>
          <p:cNvPr id="3" name="Rectangle 2">
            <a:extLst>
              <a:ext uri="{FF2B5EF4-FFF2-40B4-BE49-F238E27FC236}">
                <a16:creationId xmlns:a16="http://schemas.microsoft.com/office/drawing/2014/main" xmlns="" id="{0D3F5BE4-3096-4C2A-BD50-B344CF2B0BB9}"/>
              </a:ext>
            </a:extLst>
          </p:cNvPr>
          <p:cNvSpPr/>
          <p:nvPr/>
        </p:nvSpPr>
        <p:spPr>
          <a:xfrm>
            <a:off x="4338642" y="3378908"/>
            <a:ext cx="4563197" cy="400110"/>
          </a:xfrm>
          <a:prstGeom prst="rect">
            <a:avLst/>
          </a:prstGeom>
          <a:noFill/>
          <a:ln>
            <a:noFill/>
          </a:ln>
        </p:spPr>
        <p:txBody>
          <a:bodyPr wrap="square">
            <a:spAutoFit/>
          </a:bodyPr>
          <a:lstStyle/>
          <a:p>
            <a:r>
              <a:rPr lang="en-US" sz="2000" b="0" dirty="0">
                <a:solidFill>
                  <a:schemeClr val="bg1"/>
                </a:solidFill>
                <a:latin typeface="+mj-lt"/>
              </a:rPr>
              <a:t>www.facebook.com/ESJGroundwaterAuthority</a:t>
            </a:r>
          </a:p>
        </p:txBody>
      </p:sp>
      <p:pic>
        <p:nvPicPr>
          <p:cNvPr id="2" name="Picture 1">
            <a:extLst>
              <a:ext uri="{FF2B5EF4-FFF2-40B4-BE49-F238E27FC236}">
                <a16:creationId xmlns:a16="http://schemas.microsoft.com/office/drawing/2014/main" xmlns="" id="{B47D2DF1-A27E-4C0C-9E0D-8498F6ED70A6}"/>
              </a:ext>
            </a:extLst>
          </p:cNvPr>
          <p:cNvPicPr>
            <a:picLocks noChangeAspect="1"/>
          </p:cNvPicPr>
          <p:nvPr/>
        </p:nvPicPr>
        <p:blipFill rotWithShape="1">
          <a:blip r:embed="rId3"/>
          <a:srcRect b="21913"/>
          <a:stretch/>
        </p:blipFill>
        <p:spPr>
          <a:xfrm>
            <a:off x="242161" y="1187158"/>
            <a:ext cx="3682817" cy="3834416"/>
          </a:xfrm>
          <a:prstGeom prst="rect">
            <a:avLst/>
          </a:prstGeom>
        </p:spPr>
      </p:pic>
      <p:pic>
        <p:nvPicPr>
          <p:cNvPr id="7" name="Picture 6">
            <a:extLst>
              <a:ext uri="{FF2B5EF4-FFF2-40B4-BE49-F238E27FC236}">
                <a16:creationId xmlns:a16="http://schemas.microsoft.com/office/drawing/2014/main" xmlns="" id="{B6D97A52-07E1-426B-8CD3-31E0AE64A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7520" y="3779018"/>
            <a:ext cx="581698" cy="578092"/>
          </a:xfrm>
          <a:prstGeom prst="rect">
            <a:avLst/>
          </a:prstGeom>
        </p:spPr>
      </p:pic>
    </p:spTree>
    <p:extLst>
      <p:ext uri="{BB962C8B-B14F-4D97-AF65-F5344CB8AC3E}">
        <p14:creationId xmlns:p14="http://schemas.microsoft.com/office/powerpoint/2010/main" val="24086343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4282" y="3664336"/>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pic>
        <p:nvPicPr>
          <p:cNvPr id="128" name="slide-5.jpg" descr="slide-5.jpg"/>
          <p:cNvPicPr>
            <a:picLocks noChangeAspect="1"/>
          </p:cNvPicPr>
          <p:nvPr/>
        </p:nvPicPr>
        <p:blipFill>
          <a:blip r:embed="rId3">
            <a:extLst/>
          </a:blip>
          <a:stretch>
            <a:fillRect/>
          </a:stretch>
        </p:blipFill>
        <p:spPr>
          <a:xfrm>
            <a:off x="0" y="0"/>
            <a:ext cx="9135437" cy="5143500"/>
          </a:xfrm>
          <a:prstGeom prst="rect">
            <a:avLst/>
          </a:prstGeom>
          <a:ln w="12700">
            <a:miter lim="400000"/>
          </a:ln>
        </p:spPr>
      </p:pic>
      <p:sp>
        <p:nvSpPr>
          <p:cNvPr id="5" name="Slide Number Placeholder 2">
            <a:extLst>
              <a:ext uri="{FF2B5EF4-FFF2-40B4-BE49-F238E27FC236}">
                <a16:creationId xmlns:a16="http://schemas.microsoft.com/office/drawing/2014/main" xmlns="" id="{960D8015-3A2F-4B2C-8365-498CA53FB57F}"/>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r>
              <a:rPr lang="en-US" sz="1200" dirty="0">
                <a:solidFill>
                  <a:srgbClr val="C0C0C0"/>
                </a:solidFill>
              </a:rPr>
              <a:t>4</a:t>
            </a:r>
          </a:p>
        </p:txBody>
      </p:sp>
      <p:sp>
        <p:nvSpPr>
          <p:cNvPr id="7" name="Rectangle">
            <a:extLst>
              <a:ext uri="{FF2B5EF4-FFF2-40B4-BE49-F238E27FC236}">
                <a16:creationId xmlns:a16="http://schemas.microsoft.com/office/drawing/2014/main" xmlns="" id="{342F1C64-7E6D-45C3-A5B3-6E6D7B39E889}"/>
              </a:ext>
            </a:extLst>
          </p:cNvPr>
          <p:cNvSpPr/>
          <p:nvPr/>
        </p:nvSpPr>
        <p:spPr>
          <a:xfrm>
            <a:off x="-8563" y="3717093"/>
            <a:ext cx="9144000" cy="1426407"/>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solidFill>
            </a:endParaRPr>
          </a:p>
        </p:txBody>
      </p:sp>
      <p:sp>
        <p:nvSpPr>
          <p:cNvPr id="2" name="Title 1"/>
          <p:cNvSpPr>
            <a:spLocks noGrp="1"/>
          </p:cNvSpPr>
          <p:nvPr>
            <p:ph type="title"/>
          </p:nvPr>
        </p:nvSpPr>
        <p:spPr>
          <a:xfrm>
            <a:off x="553916" y="3948914"/>
            <a:ext cx="8229600" cy="857250"/>
          </a:xfrm>
        </p:spPr>
        <p:txBody>
          <a:bodyPr/>
          <a:lstStyle/>
          <a:p>
            <a:r>
              <a:rPr lang="en-US" sz="3600" dirty="0"/>
              <a:t>Overview of State Backstop</a:t>
            </a:r>
          </a:p>
        </p:txBody>
      </p:sp>
    </p:spTree>
    <p:extLst>
      <p:ext uri="{BB962C8B-B14F-4D97-AF65-F5344CB8AC3E}">
        <p14:creationId xmlns:p14="http://schemas.microsoft.com/office/powerpoint/2010/main" val="11536464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C3E1F-A44E-4E1A-A695-FC18CF213181}"/>
              </a:ext>
            </a:extLst>
          </p:cNvPr>
          <p:cNvSpPr>
            <a:spLocks noGrp="1"/>
          </p:cNvSpPr>
          <p:nvPr>
            <p:ph type="title"/>
          </p:nvPr>
        </p:nvSpPr>
        <p:spPr>
          <a:xfrm>
            <a:off x="2089971" y="121926"/>
            <a:ext cx="4367979" cy="857250"/>
          </a:xfrm>
        </p:spPr>
        <p:txBody>
          <a:bodyPr/>
          <a:lstStyle/>
          <a:p>
            <a:r>
              <a:rPr lang="en-US" dirty="0"/>
              <a:t>Reminder: State Intervention</a:t>
            </a:r>
          </a:p>
        </p:txBody>
      </p:sp>
      <p:sp>
        <p:nvSpPr>
          <p:cNvPr id="3" name="Content Placeholder 2">
            <a:extLst>
              <a:ext uri="{FF2B5EF4-FFF2-40B4-BE49-F238E27FC236}">
                <a16:creationId xmlns:a16="http://schemas.microsoft.com/office/drawing/2014/main" xmlns="" id="{13CB8A5C-CAC1-46EC-8E26-BAC1DB56A74F}"/>
              </a:ext>
            </a:extLst>
          </p:cNvPr>
          <p:cNvSpPr>
            <a:spLocks noGrp="1"/>
          </p:cNvSpPr>
          <p:nvPr>
            <p:ph sz="quarter" idx="10"/>
          </p:nvPr>
        </p:nvSpPr>
        <p:spPr>
          <a:xfrm>
            <a:off x="2175697" y="1339602"/>
            <a:ext cx="6968303" cy="3203032"/>
          </a:xfrm>
        </p:spPr>
        <p:txBody>
          <a:bodyPr/>
          <a:lstStyle/>
          <a:p>
            <a:pPr lvl="0">
              <a:spcBef>
                <a:spcPts val="0"/>
              </a:spcBef>
            </a:pPr>
            <a:r>
              <a:rPr lang="en-US" dirty="0"/>
              <a:t>There are stipulations in the regulation if GSAs cannot come to agreement</a:t>
            </a:r>
          </a:p>
          <a:p>
            <a:pPr lvl="0">
              <a:spcBef>
                <a:spcPts val="0"/>
              </a:spcBef>
            </a:pPr>
            <a:endParaRPr lang="en-US" sz="2000" dirty="0"/>
          </a:p>
          <a:p>
            <a:pPr lvl="0">
              <a:spcBef>
                <a:spcPts val="0"/>
              </a:spcBef>
            </a:pPr>
            <a:r>
              <a:rPr lang="en-US" sz="2400" dirty="0"/>
              <a:t>If deadline is missed or if DWR determines a plan is not adequate or progress toward sustainability is not occurring, the State Water Resources Control Board (SWRCB) can designate basins as “probationary” and directly manage groundwater extractions. If this occurs, the State can control extractions through pumping allocations (metering and monthly reporting required)</a:t>
            </a:r>
          </a:p>
        </p:txBody>
      </p:sp>
      <p:sp>
        <p:nvSpPr>
          <p:cNvPr id="5" name="Slide Number Placeholder 2">
            <a:extLst>
              <a:ext uri="{FF2B5EF4-FFF2-40B4-BE49-F238E27FC236}">
                <a16:creationId xmlns:a16="http://schemas.microsoft.com/office/drawing/2014/main" xmlns="" id="{37605D8D-4FFD-4734-A4F4-3D77EE1D2817}"/>
              </a:ext>
            </a:extLst>
          </p:cNvPr>
          <p:cNvSpPr txBox="1">
            <a:spLocks/>
          </p:cNvSpPr>
          <p:nvPr/>
        </p:nvSpPr>
        <p:spPr>
          <a:xfrm>
            <a:off x="6457950" y="4767263"/>
            <a:ext cx="2057400" cy="274637"/>
          </a:xfrm>
          <a:prstGeom prst="rect">
            <a:avLst/>
          </a:prstGeom>
        </p:spPr>
        <p:txBody>
          <a:bodyPr/>
          <a:lstStyle>
            <a:defPPr marL="0" marR="0" indent="0" algn="l" defTabSz="342900"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fld id="{CA575D5E-7141-43D1-809F-A8563A9E5BE6}" type="slidenum">
              <a:rPr lang="en-US" sz="1200" smtClean="0">
                <a:solidFill>
                  <a:srgbClr val="C0C0C0"/>
                </a:solidFill>
              </a:rPr>
              <a:pPr algn="r"/>
              <a:t>9</a:t>
            </a:fld>
            <a:endParaRPr lang="en-US" sz="1200" dirty="0">
              <a:solidFill>
                <a:srgbClr val="C0C0C0"/>
              </a:solidFill>
            </a:endParaRPr>
          </a:p>
        </p:txBody>
      </p:sp>
      <p:sp>
        <p:nvSpPr>
          <p:cNvPr id="6" name="Content Placeholder 2">
            <a:extLst>
              <a:ext uri="{FF2B5EF4-FFF2-40B4-BE49-F238E27FC236}">
                <a16:creationId xmlns:a16="http://schemas.microsoft.com/office/drawing/2014/main" xmlns="" id="{966F42FD-FA80-42E4-8D67-4420B9023163}"/>
              </a:ext>
            </a:extLst>
          </p:cNvPr>
          <p:cNvSpPr txBox="1">
            <a:spLocks/>
          </p:cNvSpPr>
          <p:nvPr/>
        </p:nvSpPr>
        <p:spPr>
          <a:xfrm>
            <a:off x="2089971" y="1328498"/>
            <a:ext cx="6342829" cy="3203032"/>
          </a:xfrm>
          <a:prstGeom prst="rect">
            <a:avLst/>
          </a:prstGeom>
        </p:spPr>
        <p:txBody>
          <a:bodyPr vert="horz" lIns="34290" tIns="17145" rIns="34290" bIns="17145"/>
          <a:lstStyle>
            <a:lvl1pPr marL="321469" marR="0" indent="-321469" algn="l" defTabSz="309563" latinLnBrk="0">
              <a:lnSpc>
                <a:spcPct val="100000"/>
              </a:lnSpc>
              <a:spcBef>
                <a:spcPts val="2213"/>
              </a:spcBef>
              <a:spcAft>
                <a:spcPts val="0"/>
              </a:spcAft>
              <a:buClrTx/>
              <a:buSzPct val="125000"/>
              <a:buFont typeface="Arial"/>
              <a:buChar char="•"/>
              <a:tabLst/>
              <a:defRPr sz="2300" b="0" i="0" u="none" strike="noStrike" cap="none" spc="0" baseline="0">
                <a:ln>
                  <a:noFill/>
                </a:ln>
                <a:solidFill>
                  <a:schemeClr val="bg1"/>
                </a:solidFill>
                <a:uFillTx/>
                <a:latin typeface="Arial Narrow"/>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2300" b="0" i="0" u="none" strike="noStrike" cap="none" spc="0" baseline="0">
                <a:ln>
                  <a:noFill/>
                </a:ln>
                <a:solidFill>
                  <a:schemeClr val="bg1"/>
                </a:solidFill>
                <a:uFillTx/>
                <a:latin typeface="Arial Narrow"/>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20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spcBef>
                <a:spcPts val="0"/>
              </a:spcBef>
              <a:buNone/>
            </a:pPr>
            <a:endParaRPr lang="en-US" sz="2400" dirty="0"/>
          </a:p>
        </p:txBody>
      </p:sp>
    </p:spTree>
    <p:extLst>
      <p:ext uri="{BB962C8B-B14F-4D97-AF65-F5344CB8AC3E}">
        <p14:creationId xmlns:p14="http://schemas.microsoft.com/office/powerpoint/2010/main" val="3634226832"/>
      </p:ext>
    </p:extLst>
  </p:cSld>
  <p:clrMapOvr>
    <a:masterClrMapping/>
  </p:clrMapOvr>
  <p:transition spd="med"/>
</p:sld>
</file>

<file path=ppt/theme/theme1.xml><?xml version="1.0" encoding="utf-8"?>
<a:theme xmlns:a="http://schemas.openxmlformats.org/drawingml/2006/main" name="MainMaster">
  <a:themeElements>
    <a:clrScheme name="ESJGWA">
      <a:dk1>
        <a:srgbClr val="000000"/>
      </a:dk1>
      <a:lt1>
        <a:srgbClr val="FFFFFF"/>
      </a:lt1>
      <a:dk2>
        <a:srgbClr val="5E5E5E"/>
      </a:dk2>
      <a:lt2>
        <a:srgbClr val="D5D5D5"/>
      </a:lt2>
      <a:accent1>
        <a:srgbClr val="0D70B3"/>
      </a:accent1>
      <a:accent2>
        <a:srgbClr val="42AAF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Narrow"/>
        <a:ea typeface="Arial Narrow"/>
        <a:cs typeface="Arial Narrow"/>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Narrow"/>
        <a:ea typeface="Arial Narrow"/>
        <a:cs typeface="Arial Narrow"/>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8694</TotalTime>
  <Words>541</Words>
  <Application>Microsoft Office PowerPoint</Application>
  <PresentationFormat>On-screen Show (16:9)</PresentationFormat>
  <Paragraphs>103</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Helvetica Neue</vt:lpstr>
      <vt:lpstr>Helvetica Neue Medium</vt:lpstr>
      <vt:lpstr>MainMaster</vt:lpstr>
      <vt:lpstr>Materials for GSA Outreach March 2019</vt:lpstr>
      <vt:lpstr>GSP Topics &amp; Project Schedule</vt:lpstr>
      <vt:lpstr>Outreach Update</vt:lpstr>
      <vt:lpstr>Informational Meeting Recap</vt:lpstr>
      <vt:lpstr>Groundwater Sustainability Workgroup Update </vt:lpstr>
      <vt:lpstr>Tracking GSA Outreach Efforts</vt:lpstr>
      <vt:lpstr>Regular Updates are Posted to Facebook</vt:lpstr>
      <vt:lpstr>Overview of State Backstop</vt:lpstr>
      <vt:lpstr>Reminder: State Intervention</vt:lpstr>
      <vt:lpstr>Potential Fees for Under State Intervention – State Backstop</vt:lpstr>
      <vt:lpstr>Potential Fees for Under State Intervention – State Backstop</vt:lpstr>
      <vt:lpstr>Pathway Toward GSP Preparation</vt:lpstr>
      <vt:lpstr>Pathway to GSP Preparation</vt:lpstr>
      <vt:lpstr>A Hybrid Solution</vt:lpstr>
      <vt:lpstr>Financing Strategies </vt:lpstr>
      <vt:lpstr>ESJ Specific Considerations</vt:lpstr>
      <vt:lpstr>Financing Strategies</vt:lpstr>
      <vt:lpstr>Grant Agreement Update</vt:lpstr>
      <vt:lpstr>Grant Agreement Update </vt:lpstr>
      <vt:lpstr>Changes to GSAs</vt:lpstr>
      <vt:lpstr>Changes to GSAs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Fitzwater-Presley</cp:lastModifiedBy>
  <cp:revision>636</cp:revision>
  <cp:lastPrinted>2018-06-12T23:04:41Z</cp:lastPrinted>
  <dcterms:modified xsi:type="dcterms:W3CDTF">2019-03-04T22:35:20Z</dcterms:modified>
</cp:coreProperties>
</file>