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4"/>
  </p:notesMasterIdLst>
  <p:sldIdLst>
    <p:sldId id="1128" r:id="rId2"/>
    <p:sldId id="781" r:id="rId3"/>
    <p:sldId id="1676" r:id="rId4"/>
    <p:sldId id="1484" r:id="rId5"/>
    <p:sldId id="1145" r:id="rId6"/>
    <p:sldId id="1659" r:id="rId7"/>
    <p:sldId id="1712" r:id="rId8"/>
    <p:sldId id="1690" r:id="rId9"/>
    <p:sldId id="1642" r:id="rId10"/>
    <p:sldId id="1713" r:id="rId11"/>
    <p:sldId id="1601" r:id="rId12"/>
    <p:sldId id="1671" r:id="rId13"/>
  </p:sldIdLst>
  <p:sldSz cx="9144000" cy="5143500" type="screen16x9"/>
  <p:notesSz cx="7010400" cy="92964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857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1714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2571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3429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4286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5143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6000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6858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yn Lott" initials="CL" lastIdx="3" clrIdx="0">
    <p:extLst>
      <p:ext uri="{19B8F6BF-5375-455C-9EA6-DF929625EA0E}">
        <p15:presenceInfo xmlns:p15="http://schemas.microsoft.com/office/powerpoint/2012/main" userId="9b7eb6e1897564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AE5912"/>
    <a:srgbClr val="C0C0C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701" autoAdjust="0"/>
    <p:restoredTop sz="89210" autoAdjust="0"/>
  </p:normalViewPr>
  <p:slideViewPr>
    <p:cSldViewPr snapToGrid="0" snapToObjects="1">
      <p:cViewPr varScale="1">
        <p:scale>
          <a:sx n="113" d="100"/>
          <a:sy n="113" d="100"/>
        </p:scale>
        <p:origin x="89" y="25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66133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1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734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76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5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30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3415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39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69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16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26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61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6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6" name="ESJGWALogoColorSmall.png" descr="ESJGWALogoColorSma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321469" indent="-321469">
              <a:buFont typeface="Arial"/>
              <a:buChar char="•"/>
              <a:defRPr/>
            </a:lvl1pPr>
          </a:lstStyle>
          <a:p>
            <a:pPr lvl="0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37226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6" name="ESJGWALogoColorSmall.png" descr="ESJGWALogoColorSma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 numCol="2"/>
          <a:lstStyle>
            <a:lvl1pPr marL="321469" marR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lvl1pPr>
            <a:lvl3pPr marL="476250" indent="0">
              <a:buNone/>
              <a:defRPr/>
            </a:lvl3pPr>
          </a:lstStyle>
          <a:p>
            <a:pPr lvl="0"/>
            <a:r>
              <a:rPr lang="en-US" dirty="0"/>
              <a:t>Click to edit bullet styles 2 columns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</p:txBody>
      </p:sp>
    </p:spTree>
    <p:extLst>
      <p:ext uri="{BB962C8B-B14F-4D97-AF65-F5344CB8AC3E}">
        <p14:creationId xmlns:p14="http://schemas.microsoft.com/office/powerpoint/2010/main" val="53792974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34290" tIns="17145" rIns="34290" bIns="17145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270524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 descr="BoyWashingHandsNarrowWidt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905000" cy="5143500"/>
          </a:xfrm>
          <a:prstGeom prst="rect">
            <a:avLst/>
          </a:prstGeom>
        </p:spPr>
      </p:pic>
      <p:sp>
        <p:nvSpPr>
          <p:cNvPr id="6" name="Content Placeholder 7"/>
          <p:cNvSpPr>
            <a:spLocks noGrp="1"/>
          </p:cNvSpPr>
          <p:nvPr>
            <p:ph sz="quarter" idx="10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5" name="ESJGWALogoColorSmall.png" descr="ESJGWALogoColorSmal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54001499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4" name="ESJGWALogoColorSmall.png" descr="ESJGWALogoColorSma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205431" y="1438547"/>
            <a:ext cx="1550068" cy="2932418"/>
          </a:xfrm>
          <a:prstGeom prst="rect">
            <a:avLst/>
          </a:prstGeom>
        </p:spPr>
        <p:txBody>
          <a:bodyPr vert="horz" lIns="34290" tIns="17145" rIns="34290" bIns="17145"/>
          <a:lstStyle>
            <a:lvl1pPr algn="ctr">
              <a:defRPr sz="2700" i="1"/>
            </a:lvl1pPr>
            <a:lvl2pPr marL="238125" indent="0">
              <a:buNone/>
              <a:defRPr/>
            </a:lvl2pPr>
          </a:lstStyle>
          <a:p>
            <a:pPr lvl="0"/>
            <a:r>
              <a:rPr lang="en-US" dirty="0"/>
              <a:t>Click to edit callout text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496392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Right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4" name="ESJGWALogoColorSmall.png" descr="ESJGWALogoColorSma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1904902" y="1106772"/>
            <a:ext cx="7239098" cy="4036727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baseline="0"/>
            </a:lvl1pPr>
          </a:lstStyle>
          <a:p>
            <a:pPr lvl="0"/>
            <a:r>
              <a:rPr lang="en-US" dirty="0"/>
              <a:t>Click picture, graph or video icon to place content in this box</a:t>
            </a:r>
          </a:p>
        </p:txBody>
      </p:sp>
    </p:spTree>
    <p:extLst>
      <p:ext uri="{BB962C8B-B14F-4D97-AF65-F5344CB8AC3E}">
        <p14:creationId xmlns:p14="http://schemas.microsoft.com/office/powerpoint/2010/main" val="5425664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04594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1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 userDrawn="1"/>
        </p:nvSpPr>
        <p:spPr>
          <a:xfrm>
            <a:off x="0" y="0"/>
            <a:ext cx="1906563" cy="5143500"/>
          </a:xfrm>
          <a:prstGeom prst="rect">
            <a:avLst/>
          </a:prstGeom>
          <a:solidFill>
            <a:srgbClr val="43AA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193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7" r:id="rId3"/>
    <p:sldLayoutId id="2147483674" r:id="rId4"/>
    <p:sldLayoutId id="2147483676" r:id="rId5"/>
    <p:sldLayoutId id="2147483679" r:id="rId6"/>
    <p:sldLayoutId id="2147483678" r:id="rId7"/>
  </p:sldLayoutIdLst>
  <p:transition spd="med"/>
  <p:txStyles>
    <p:titleStyle>
      <a:lvl1pPr marL="0" marR="0" indent="0" algn="l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1pPr>
      <a:lvl2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2pPr>
      <a:lvl3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3pPr>
      <a:lvl4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4pPr>
      <a:lvl5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5pPr>
      <a:lvl6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6pPr>
      <a:lvl7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7pPr>
      <a:lvl8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8pPr>
      <a:lvl9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9pPr>
    </p:titleStyle>
    <p:bodyStyle>
      <a:lvl1pPr marL="0" marR="0" indent="0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None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1pPr>
      <a:lvl2pPr marL="4762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2pPr>
      <a:lvl3pPr marL="7143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3pPr>
      <a:lvl4pPr marL="9525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4pPr>
      <a:lvl5pPr marL="11906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5pPr>
      <a:lvl6pPr marL="14287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peWIthDri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9" name="Rectangle"/>
          <p:cNvSpPr/>
          <p:nvPr/>
        </p:nvSpPr>
        <p:spPr>
          <a:xfrm>
            <a:off x="0" y="3717094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Picture 3" descr="ESJGWALogoWhiteLar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21" y="2621961"/>
            <a:ext cx="4205288" cy="8858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0051" y="3707559"/>
            <a:ext cx="8229600" cy="857250"/>
          </a:xfrm>
        </p:spPr>
        <p:txBody>
          <a:bodyPr/>
          <a:lstStyle/>
          <a:p>
            <a:r>
              <a:rPr lang="en-US" sz="4400" dirty="0"/>
              <a:t>Materials for GSA Outreach</a:t>
            </a:r>
            <a:br>
              <a:rPr lang="en-US" sz="4400" dirty="0"/>
            </a:br>
            <a:r>
              <a:rPr lang="en-US" sz="4400" dirty="0"/>
              <a:t>November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9965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0A795AA-666E-4BC8-BA39-23A9FD36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121926"/>
            <a:ext cx="6394305" cy="857250"/>
          </a:xfrm>
        </p:spPr>
        <p:txBody>
          <a:bodyPr/>
          <a:lstStyle/>
          <a:p>
            <a:r>
              <a:rPr lang="en-US" dirty="0"/>
              <a:t>GSA Adoption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889671-098B-4571-BFB4-75FA3161E4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90918" y="1168220"/>
            <a:ext cx="7053081" cy="32030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GSA Public Hearing dates to consider GSP adoption are posted to www.esjgroundwater.org on the homepage.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A draft resolution template for GSP adoption is available for GSA use. It is posted to www.esjgroundwater.org, under the Agendas tab.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D92C1A6-C1D7-4CA5-9462-B0AF94637665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10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5497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/>
          <p:cNvSpPr/>
          <p:nvPr/>
        </p:nvSpPr>
        <p:spPr>
          <a:xfrm>
            <a:off x="-4282" y="3664336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28" name="slide-5.jpg" descr="slide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5437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60D8015-3A2F-4B2C-8365-498CA53FB57F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r>
              <a:rPr lang="en-US" sz="1200" dirty="0">
                <a:solidFill>
                  <a:srgbClr val="C0C0C0"/>
                </a:solidFill>
              </a:rPr>
              <a:t>4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342F1C64-7E6D-45C3-A5B3-6E6D7B39E889}"/>
              </a:ext>
            </a:extLst>
          </p:cNvPr>
          <p:cNvSpPr/>
          <p:nvPr/>
        </p:nvSpPr>
        <p:spPr>
          <a:xfrm>
            <a:off x="-8563" y="37170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6" y="3948914"/>
            <a:ext cx="8229600" cy="857250"/>
          </a:xfrm>
        </p:spPr>
        <p:txBody>
          <a:bodyPr/>
          <a:lstStyle/>
          <a:p>
            <a:r>
              <a:rPr lang="en-US" sz="3600" dirty="0"/>
              <a:t>November Agenda Items</a:t>
            </a:r>
          </a:p>
        </p:txBody>
      </p:sp>
    </p:spTree>
    <p:extLst>
      <p:ext uri="{BB962C8B-B14F-4D97-AF65-F5344CB8AC3E}">
        <p14:creationId xmlns:p14="http://schemas.microsoft.com/office/powerpoint/2010/main" val="35277499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7207" y="130929"/>
            <a:ext cx="6231225" cy="857250"/>
          </a:xfrm>
        </p:spPr>
        <p:txBody>
          <a:bodyPr/>
          <a:lstStyle/>
          <a:p>
            <a:r>
              <a:rPr lang="en-US" dirty="0"/>
              <a:t>November Agenda Items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598108-74D1-49FA-B0B1-79F0E88FCEC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Ad-hoc Implementation Recommendations</a:t>
            </a:r>
          </a:p>
          <a:p>
            <a:r>
              <a:rPr lang="en-US" dirty="0"/>
              <a:t>Adoption Next Steps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DF8B545-5D07-4429-93F7-98A16E9AECBD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12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6645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22EA5EA-CE18-43E7-9D16-9550860B4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8442" y="1208399"/>
            <a:ext cx="8807114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1D8169E-E2F5-4F90-A4D5-BB08CAAF1A7B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2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2925" y="121926"/>
            <a:ext cx="5956155" cy="857250"/>
          </a:xfrm>
        </p:spPr>
        <p:txBody>
          <a:bodyPr/>
          <a:lstStyle/>
          <a:p>
            <a:r>
              <a:rPr lang="en-US" dirty="0"/>
              <a:t>GSP Topics &amp; Project Schedule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A390AB-87E4-4924-BE55-38F53BE4CEDC}"/>
              </a:ext>
            </a:extLst>
          </p:cNvPr>
          <p:cNvSpPr/>
          <p:nvPr/>
        </p:nvSpPr>
        <p:spPr>
          <a:xfrm>
            <a:off x="6405413" y="1330972"/>
            <a:ext cx="2558728" cy="646986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     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GSP Topics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       GSP Finalization Elements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 </a:t>
            </a:r>
            <a:endParaRPr kumimoji="0" lang="en-US" sz="1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4CC61D-2039-4DDC-816B-F100299CE4E5}"/>
              </a:ext>
            </a:extLst>
          </p:cNvPr>
          <p:cNvSpPr/>
          <p:nvPr/>
        </p:nvSpPr>
        <p:spPr>
          <a:xfrm>
            <a:off x="6538609" y="1493356"/>
            <a:ext cx="230777" cy="161109"/>
          </a:xfrm>
          <a:prstGeom prst="rect">
            <a:avLst/>
          </a:prstGeom>
          <a:solidFill>
            <a:srgbClr val="AE591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2061AA-07D5-48B2-A92D-7109EA58FD0E}"/>
              </a:ext>
            </a:extLst>
          </p:cNvPr>
          <p:cNvSpPr/>
          <p:nvPr/>
        </p:nvSpPr>
        <p:spPr>
          <a:xfrm>
            <a:off x="6538609" y="1738077"/>
            <a:ext cx="230777" cy="16110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0253600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003C6-82B9-4D2C-A93D-C5437355E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&amp;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B8E45-0E3C-4BFA-ABC5-16AC09F567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13771" y="1181503"/>
            <a:ext cx="6501579" cy="3203032"/>
          </a:xfrm>
        </p:spPr>
        <p:txBody>
          <a:bodyPr numCol="1"/>
          <a:lstStyle/>
          <a:p>
            <a:r>
              <a:rPr lang="en-US" sz="2400" dirty="0"/>
              <a:t>The Final GSP will be posted to www.esjgroundwater.org on </a:t>
            </a:r>
            <a:r>
              <a:rPr lang="en-US" sz="2400"/>
              <a:t>November 5.</a:t>
            </a:r>
            <a:endParaRPr lang="en-US" sz="2400" dirty="0"/>
          </a:p>
          <a:p>
            <a:r>
              <a:rPr lang="en-US" sz="2400" dirty="0"/>
              <a:t>November 13 GWA Board and AC meetings will be held at the Robert J. Cabral Agricultural Center, back to the regular location and time.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4EF0395-CF07-4F9E-B08E-1F428D64BA88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3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2472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verAtSun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0" y="1522"/>
            <a:ext cx="9144000" cy="5143500"/>
          </a:xfrm>
          <a:prstGeom prst="rect">
            <a:avLst/>
          </a:prstGeom>
        </p:spPr>
      </p:pic>
      <p:sp>
        <p:nvSpPr>
          <p:cNvPr id="129" name="Rectangle"/>
          <p:cNvSpPr/>
          <p:nvPr/>
        </p:nvSpPr>
        <p:spPr>
          <a:xfrm>
            <a:off x="0" y="37391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315" y="4023772"/>
            <a:ext cx="9084265" cy="857250"/>
          </a:xfrm>
        </p:spPr>
        <p:txBody>
          <a:bodyPr/>
          <a:lstStyle/>
          <a:p>
            <a:pPr algn="ctr"/>
            <a:r>
              <a:rPr lang="en-US" sz="4000" dirty="0"/>
              <a:t>Outreach &amp; Groundwater Sustainability Workgroup Update</a:t>
            </a:r>
          </a:p>
        </p:txBody>
      </p:sp>
    </p:spTree>
    <p:extLst>
      <p:ext uri="{BB962C8B-B14F-4D97-AF65-F5344CB8AC3E}">
        <p14:creationId xmlns:p14="http://schemas.microsoft.com/office/powerpoint/2010/main" val="106668972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2000" y="101600"/>
            <a:ext cx="4624098" cy="857250"/>
          </a:xfrm>
        </p:spPr>
        <p:txBody>
          <a:bodyPr/>
          <a:lstStyle/>
          <a:p>
            <a:r>
              <a:rPr lang="en-US" sz="3200" dirty="0"/>
              <a:t>Groundwater Sustainability Workgroup Update 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BD9458A-8DB0-4EE7-BBAC-59D074B9050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5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8AB82-B174-4F70-9A9B-F54198AEB7E6}"/>
              </a:ext>
            </a:extLst>
          </p:cNvPr>
          <p:cNvSpPr txBox="1"/>
          <p:nvPr/>
        </p:nvSpPr>
        <p:spPr>
          <a:xfrm>
            <a:off x="2175697" y="1293475"/>
            <a:ext cx="6643183" cy="36111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342900" lvl="1" indent="-342900" algn="l" defTabSz="4889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800" b="0" kern="1200" dirty="0">
                <a:solidFill>
                  <a:schemeClr val="bg1"/>
                </a:solidFill>
                <a:latin typeface="+mj-lt"/>
              </a:rPr>
              <a:t>The final Workgroup meeting was held on September 11 at the San Joaquin County Public Works Department Building.</a:t>
            </a:r>
          </a:p>
          <a:p>
            <a:pPr marL="342900" lvl="1" indent="-342900" algn="l" defTabSz="4889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800" b="0" kern="1200" dirty="0">
              <a:solidFill>
                <a:schemeClr val="bg1"/>
              </a:solidFill>
              <a:latin typeface="+mj-lt"/>
            </a:endParaRPr>
          </a:p>
          <a:p>
            <a:pPr marL="342900" lvl="1" indent="-342900" algn="l" defTabSz="4889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800" b="0" kern="1200" dirty="0">
                <a:solidFill>
                  <a:schemeClr val="bg1"/>
                </a:solidFill>
                <a:latin typeface="+mj-lt"/>
              </a:rPr>
              <a:t>Notes from Workgroup meetings are available on the website, </a:t>
            </a:r>
            <a:r>
              <a:rPr lang="en-US" sz="2800" b="0" u="sng" kern="1200" dirty="0">
                <a:solidFill>
                  <a:schemeClr val="bg1"/>
                </a:solidFill>
                <a:latin typeface="+mj-lt"/>
              </a:rPr>
              <a:t>www.esjgroundwater.org</a:t>
            </a:r>
            <a:r>
              <a:rPr lang="en-US" sz="2800" b="0" kern="1200" dirty="0">
                <a:solidFill>
                  <a:schemeClr val="bg1"/>
                </a:solidFill>
                <a:latin typeface="+mj-lt"/>
              </a:rPr>
              <a:t> (under ‘Agendas’ tab)</a:t>
            </a:r>
          </a:p>
        </p:txBody>
      </p:sp>
    </p:spTree>
    <p:extLst>
      <p:ext uri="{BB962C8B-B14F-4D97-AF65-F5344CB8AC3E}">
        <p14:creationId xmlns:p14="http://schemas.microsoft.com/office/powerpoint/2010/main" val="347585384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verAtSun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0" y="-62774"/>
            <a:ext cx="9144000" cy="5143500"/>
          </a:xfrm>
          <a:prstGeom prst="rect">
            <a:avLst/>
          </a:prstGeom>
        </p:spPr>
      </p:pic>
      <p:sp>
        <p:nvSpPr>
          <p:cNvPr id="129" name="Rectangle"/>
          <p:cNvSpPr/>
          <p:nvPr/>
        </p:nvSpPr>
        <p:spPr>
          <a:xfrm>
            <a:off x="0" y="37391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315" y="4023772"/>
            <a:ext cx="9084265" cy="857250"/>
          </a:xfrm>
        </p:spPr>
        <p:txBody>
          <a:bodyPr/>
          <a:lstStyle/>
          <a:p>
            <a:pPr algn="ctr"/>
            <a:r>
              <a:rPr lang="en-US" sz="4000" dirty="0"/>
              <a:t>Prop. 68 Grant Application Timeline</a:t>
            </a:r>
          </a:p>
        </p:txBody>
      </p:sp>
    </p:spTree>
    <p:extLst>
      <p:ext uri="{BB962C8B-B14F-4D97-AF65-F5344CB8AC3E}">
        <p14:creationId xmlns:p14="http://schemas.microsoft.com/office/powerpoint/2010/main" val="115581846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0A795AA-666E-4BC8-BA39-23A9FD36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121926"/>
            <a:ext cx="6394305" cy="857250"/>
          </a:xfrm>
        </p:spPr>
        <p:txBody>
          <a:bodyPr/>
          <a:lstStyle/>
          <a:p>
            <a:r>
              <a:rPr lang="en-US" dirty="0"/>
              <a:t>Prop. 68 Grant Application Schedule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889671-098B-4571-BFB4-75FA3161E4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40182" y="1164022"/>
            <a:ext cx="3587650" cy="32030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The GWA Board is pursuing funding under Proposition 68 Round 3.</a:t>
            </a:r>
            <a:br>
              <a:rPr lang="en-US" sz="1800" dirty="0"/>
            </a:b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The solicitation period was extended from Nov. 1 to </a:t>
            </a:r>
            <a:r>
              <a:rPr lang="en-US" sz="1800" b="1" dirty="0"/>
              <a:t>Nov. 15, 2019</a:t>
            </a:r>
            <a:r>
              <a:rPr lang="en-US" sz="1800" dirty="0"/>
              <a:t>.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The letter of support template is posted to www.esjgroundwater.org. We are requesting letters from DACs, neighboring </a:t>
            </a:r>
            <a:r>
              <a:rPr lang="en-US" sz="1800" dirty="0" err="1"/>
              <a:t>subbasins</a:t>
            </a:r>
            <a:r>
              <a:rPr lang="en-US" sz="1800" dirty="0"/>
              <a:t>, and GSAs.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The </a:t>
            </a:r>
            <a:r>
              <a:rPr lang="en-US" sz="1800" dirty="0" err="1"/>
              <a:t>Subbasin</a:t>
            </a:r>
            <a:r>
              <a:rPr lang="en-US" sz="1800" dirty="0"/>
              <a:t> is eligible for up to $500,000. in funding under this round. 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D92C1A6-C1D7-4CA5-9462-B0AF94637665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7</a:t>
            </a:fld>
            <a:endParaRPr lang="en-US" sz="1200" dirty="0">
              <a:solidFill>
                <a:srgbClr val="C0C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D14E02-127E-40EB-9EB6-82CCC4021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68" y="1402622"/>
            <a:ext cx="4872339" cy="23603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1B2184-3480-4A6D-BD49-5ED16E15845F}"/>
              </a:ext>
            </a:extLst>
          </p:cNvPr>
          <p:cNvSpPr/>
          <p:nvPr/>
        </p:nvSpPr>
        <p:spPr>
          <a:xfrm>
            <a:off x="5151121" y="1110682"/>
            <a:ext cx="3794760" cy="3811838"/>
          </a:xfrm>
          <a:prstGeom prst="rect">
            <a:avLst/>
          </a:prstGeom>
          <a:noFill/>
          <a:ln w="190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35E274-12FF-4E26-8556-0A8188081CBA}"/>
              </a:ext>
            </a:extLst>
          </p:cNvPr>
          <p:cNvCxnSpPr/>
          <p:nvPr/>
        </p:nvCxnSpPr>
        <p:spPr>
          <a:xfrm>
            <a:off x="4008120" y="2446020"/>
            <a:ext cx="670560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88B2923-EF24-4BAB-A208-2DC488845771}"/>
              </a:ext>
            </a:extLst>
          </p:cNvPr>
          <p:cNvSpPr txBox="1"/>
          <p:nvPr/>
        </p:nvSpPr>
        <p:spPr>
          <a:xfrm>
            <a:off x="3115360" y="2284492"/>
            <a:ext cx="1066800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11/15/19</a:t>
            </a:r>
          </a:p>
        </p:txBody>
      </p:sp>
    </p:spTree>
    <p:extLst>
      <p:ext uri="{BB962C8B-B14F-4D97-AF65-F5344CB8AC3E}">
        <p14:creationId xmlns:p14="http://schemas.microsoft.com/office/powerpoint/2010/main" val="394798004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/>
          <p:cNvSpPr/>
          <p:nvPr/>
        </p:nvSpPr>
        <p:spPr>
          <a:xfrm>
            <a:off x="-4282" y="3664336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28" name="slide-5.jpg" descr="slide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5437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60D8015-3A2F-4B2C-8365-498CA53FB57F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r>
              <a:rPr lang="en-US" sz="1200" dirty="0">
                <a:solidFill>
                  <a:srgbClr val="C0C0C0"/>
                </a:solidFill>
              </a:rPr>
              <a:t>4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342F1C64-7E6D-45C3-A5B3-6E6D7B39E889}"/>
              </a:ext>
            </a:extLst>
          </p:cNvPr>
          <p:cNvSpPr/>
          <p:nvPr/>
        </p:nvSpPr>
        <p:spPr>
          <a:xfrm>
            <a:off x="-8563" y="37170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6" y="3948914"/>
            <a:ext cx="8229600" cy="857250"/>
          </a:xfrm>
        </p:spPr>
        <p:txBody>
          <a:bodyPr/>
          <a:lstStyle/>
          <a:p>
            <a:r>
              <a:rPr lang="en-US" sz="3600" dirty="0"/>
              <a:t>Adoption Timeline &amp; Next Steps</a:t>
            </a:r>
          </a:p>
        </p:txBody>
      </p:sp>
    </p:spTree>
    <p:extLst>
      <p:ext uri="{BB962C8B-B14F-4D97-AF65-F5344CB8AC3E}">
        <p14:creationId xmlns:p14="http://schemas.microsoft.com/office/powerpoint/2010/main" val="342100309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0A795AA-666E-4BC8-BA39-23A9FD36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121926"/>
            <a:ext cx="6394305" cy="857250"/>
          </a:xfrm>
        </p:spPr>
        <p:txBody>
          <a:bodyPr/>
          <a:lstStyle/>
          <a:p>
            <a:r>
              <a:rPr lang="en-US" dirty="0"/>
              <a:t>Timeline for GSP Adoption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889671-098B-4571-BFB4-75FA3161E4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90918" y="1168220"/>
            <a:ext cx="7053081" cy="32030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Public Draft comment period July 10 – Aug. 25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NOI to adopt GSP distributed – Aug. 16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</a:rPr>
              <a:t>Final Draft distributed – Nov. 5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JPA recommendation to adopt – Nov. 13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Individual GSAs adopt Final Draft GSP – Nov. 14 – Jan. 1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JPA action to accept Plan – Jan. 8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GSP submittal deadline – Jan. 31, 2020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D92C1A6-C1D7-4CA5-9462-B0AF94637665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9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1068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ainMaster">
  <a:themeElements>
    <a:clrScheme name="ESJGWA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D70B3"/>
      </a:accent1>
      <a:accent2>
        <a:srgbClr val="42AAF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 Narrow"/>
        <a:ea typeface="Arial Narrow"/>
        <a:cs typeface="Arial Narrow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 Narrow"/>
        <a:ea typeface="Arial Narrow"/>
        <a:cs typeface="Arial Narrow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9454</TotalTime>
  <Words>286</Words>
  <Application>Microsoft Office PowerPoint</Application>
  <PresentationFormat>On-screen Show (16:9)</PresentationFormat>
  <Paragraphs>49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Helvetica Neue</vt:lpstr>
      <vt:lpstr>Helvetica Neue Medium</vt:lpstr>
      <vt:lpstr>MainMaster</vt:lpstr>
      <vt:lpstr>Materials for GSA Outreach November 2019</vt:lpstr>
      <vt:lpstr>GSP Topics &amp; Project Schedule</vt:lpstr>
      <vt:lpstr>Announcements &amp; Reminders</vt:lpstr>
      <vt:lpstr>Outreach &amp; Groundwater Sustainability Workgroup Update</vt:lpstr>
      <vt:lpstr>Groundwater Sustainability Workgroup Update </vt:lpstr>
      <vt:lpstr>Prop. 68 Grant Application Timeline</vt:lpstr>
      <vt:lpstr>Prop. 68 Grant Application Schedule</vt:lpstr>
      <vt:lpstr>Adoption Timeline &amp; Next Steps</vt:lpstr>
      <vt:lpstr>Timeline for GSP Adoption</vt:lpstr>
      <vt:lpstr>GSA Adoption</vt:lpstr>
      <vt:lpstr>November Agenda Items</vt:lpstr>
      <vt:lpstr>November Agenda Items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</dc:creator>
  <cp:lastModifiedBy>Christy Kennedy</cp:lastModifiedBy>
  <cp:revision>725</cp:revision>
  <cp:lastPrinted>2018-06-12T23:04:41Z</cp:lastPrinted>
  <dcterms:modified xsi:type="dcterms:W3CDTF">2019-11-04T17:49:57Z</dcterms:modified>
</cp:coreProperties>
</file>