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8"/>
  </p:notesMasterIdLst>
  <p:sldIdLst>
    <p:sldId id="1128" r:id="rId2"/>
    <p:sldId id="781" r:id="rId3"/>
    <p:sldId id="865" r:id="rId4"/>
    <p:sldId id="1655" r:id="rId5"/>
    <p:sldId id="1656" r:id="rId6"/>
    <p:sldId id="1621" r:id="rId7"/>
    <p:sldId id="1653" r:id="rId8"/>
    <p:sldId id="1657" r:id="rId9"/>
    <p:sldId id="1484" r:id="rId10"/>
    <p:sldId id="1145" r:id="rId11"/>
    <p:sldId id="1658" r:id="rId12"/>
    <p:sldId id="1647" r:id="rId13"/>
    <p:sldId id="1662" r:id="rId14"/>
    <p:sldId id="1630" r:id="rId15"/>
    <p:sldId id="1312" r:id="rId16"/>
    <p:sldId id="592" r:id="rId17"/>
  </p:sldIdLst>
  <p:sldSz cx="9144000" cy="5143500" type="screen16x9"/>
  <p:notesSz cx="7010400" cy="92964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Lott" initials="CL" lastIdx="3" clrIdx="0">
    <p:extLst>
      <p:ext uri="{19B8F6BF-5375-455C-9EA6-DF929625EA0E}">
        <p15:presenceInfo xmlns:p15="http://schemas.microsoft.com/office/powerpoint/2012/main" userId="9b7eb6e1897564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AE5912"/>
    <a:srgbClr val="C0C0C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01" autoAdjust="0"/>
    <p:restoredTop sz="89210" autoAdjust="0"/>
  </p:normalViewPr>
  <p:slideViewPr>
    <p:cSldViewPr snapToGrid="0" snapToObjects="1">
      <p:cViewPr varScale="1">
        <p:scale>
          <a:sx n="108" d="100"/>
          <a:sy n="108" d="100"/>
        </p:scale>
        <p:origin x="126" y="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6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09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77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35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6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5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93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3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0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75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3415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0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06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7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321469" indent="-321469"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7226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 numCol="2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lvl1pPr>
            <a:lvl3pPr marL="476250" indent="0">
              <a:buNone/>
              <a:defRPr/>
            </a:lvl3pPr>
          </a:lstStyle>
          <a:p>
            <a:pPr lvl="0"/>
            <a:r>
              <a:rPr lang="en-US" dirty="0"/>
              <a:t>Click to edit bullet styles 2 columns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</p:txBody>
      </p:sp>
    </p:spTree>
    <p:extLst>
      <p:ext uri="{BB962C8B-B14F-4D97-AF65-F5344CB8AC3E}">
        <p14:creationId xmlns:p14="http://schemas.microsoft.com/office/powerpoint/2010/main" val="5379297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17145" rIns="34290" bIns="17145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052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BoyWashingHandsNarrowWidt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05000" cy="5143500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5" name="ESJGWALogoColorSmall.png" descr="ESJGWALogoColorSmal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400149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205431" y="1438547"/>
            <a:ext cx="1550068" cy="2932418"/>
          </a:xfrm>
          <a:prstGeom prst="rect">
            <a:avLst/>
          </a:prstGeom>
        </p:spPr>
        <p:txBody>
          <a:bodyPr vert="horz" lIns="34290" tIns="17145" rIns="34290" bIns="17145"/>
          <a:lstStyle>
            <a:lvl1pPr algn="ctr">
              <a:defRPr sz="2700" i="1"/>
            </a:lvl1pPr>
            <a:lvl2pPr marL="238125" indent="0">
              <a:buNone/>
              <a:defRPr/>
            </a:lvl2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9639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904902" y="1106772"/>
            <a:ext cx="7239098" cy="4036727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baseline="0"/>
            </a:lvl1pPr>
          </a:lstStyle>
          <a:p>
            <a:pPr lvl="0"/>
            <a:r>
              <a:rPr lang="en-US" dirty="0"/>
              <a:t>Click picture, graph or video icon to place content in this box</a:t>
            </a:r>
          </a:p>
        </p:txBody>
      </p:sp>
    </p:spTree>
    <p:extLst>
      <p:ext uri="{BB962C8B-B14F-4D97-AF65-F5344CB8AC3E}">
        <p14:creationId xmlns:p14="http://schemas.microsoft.com/office/powerpoint/2010/main" val="542566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459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1906563" cy="5143500"/>
          </a:xfrm>
          <a:prstGeom prst="rect">
            <a:avLst/>
          </a:prstGeom>
          <a:solidFill>
            <a:srgbClr val="43A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9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  <p:sldLayoutId id="2147483674" r:id="rId4"/>
    <p:sldLayoutId id="2147483676" r:id="rId5"/>
    <p:sldLayoutId id="2147483679" r:id="rId6"/>
    <p:sldLayoutId id="2147483678" r:id="rId7"/>
  </p:sldLayoutIdLst>
  <p:transition spd="med"/>
  <p:txStyles>
    <p:titleStyle>
      <a:lvl1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1pPr>
      <a:lvl2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2pPr>
      <a:lvl3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3pPr>
      <a:lvl4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4pPr>
      <a:lvl5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5pPr>
      <a:lvl6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6pPr>
      <a:lvl7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7pPr>
      <a:lvl8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8pPr>
      <a:lvl9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9pPr>
    </p:titleStyle>
    <p:bodyStyle>
      <a:lvl1pPr marL="0" marR="0" indent="0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None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WIthD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7094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 descr="ESJGWALogoWhite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1" y="2621961"/>
            <a:ext cx="4205288" cy="8858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051" y="3707559"/>
            <a:ext cx="8229600" cy="857250"/>
          </a:xfrm>
        </p:spPr>
        <p:txBody>
          <a:bodyPr/>
          <a:lstStyle/>
          <a:p>
            <a:r>
              <a:rPr lang="en-US" sz="4400" dirty="0"/>
              <a:t>Materials for GSA Outreach</a:t>
            </a:r>
            <a:br>
              <a:rPr lang="en-US" sz="4400" dirty="0"/>
            </a:br>
            <a:r>
              <a:rPr lang="en-US" sz="4400" dirty="0"/>
              <a:t>August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9965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0" y="101600"/>
            <a:ext cx="4624098" cy="857250"/>
          </a:xfrm>
        </p:spPr>
        <p:txBody>
          <a:bodyPr/>
          <a:lstStyle/>
          <a:p>
            <a:r>
              <a:rPr lang="en-US" sz="3200" dirty="0"/>
              <a:t>Groundwater Sustainability Workgroup Update 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10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B8AB82-B174-4F70-9A9B-F54198AEB7E6}"/>
              </a:ext>
            </a:extLst>
          </p:cNvPr>
          <p:cNvSpPr txBox="1"/>
          <p:nvPr/>
        </p:nvSpPr>
        <p:spPr>
          <a:xfrm>
            <a:off x="2175697" y="1293475"/>
            <a:ext cx="6643183" cy="36111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b="0" kern="1200" dirty="0">
                <a:solidFill>
                  <a:schemeClr val="bg1"/>
                </a:solidFill>
                <a:latin typeface="+mj-lt"/>
              </a:rPr>
              <a:t>There was no Workgroup meeting held in July. The next Workgroup meeting will be held in September (date TBD) at the San Joaquin County Public Works Department.</a:t>
            </a: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800" b="0" kern="1200" dirty="0">
              <a:solidFill>
                <a:schemeClr val="bg1"/>
              </a:solidFill>
              <a:latin typeface="+mj-lt"/>
            </a:endParaRPr>
          </a:p>
          <a:p>
            <a:pPr marL="342900" lvl="1" indent="-342900" algn="l" defTabSz="48895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2800" b="0" kern="1200" dirty="0">
                <a:solidFill>
                  <a:schemeClr val="bg1"/>
                </a:solidFill>
                <a:latin typeface="+mj-lt"/>
              </a:rPr>
              <a:t>Notes from Workgroup meeting are available on the website, </a:t>
            </a:r>
            <a:r>
              <a:rPr lang="en-US" sz="2800" b="0" u="sng" kern="1200" dirty="0">
                <a:solidFill>
                  <a:schemeClr val="bg1"/>
                </a:solidFill>
                <a:latin typeface="+mj-lt"/>
              </a:rPr>
              <a:t>esjgroundwater.org</a:t>
            </a:r>
            <a:r>
              <a:rPr lang="en-US" sz="2800" b="0" kern="1200" dirty="0">
                <a:solidFill>
                  <a:schemeClr val="bg1"/>
                </a:solidFill>
                <a:latin typeface="+mj-lt"/>
              </a:rPr>
              <a:t> (under ‘Agendas’ tab)</a:t>
            </a:r>
          </a:p>
        </p:txBody>
      </p:sp>
    </p:spTree>
    <p:extLst>
      <p:ext uri="{BB962C8B-B14F-4D97-AF65-F5344CB8AC3E}">
        <p14:creationId xmlns:p14="http://schemas.microsoft.com/office/powerpoint/2010/main" val="1378228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Plan Manager</a:t>
            </a:r>
          </a:p>
        </p:txBody>
      </p:sp>
    </p:spTree>
    <p:extLst>
      <p:ext uri="{BB962C8B-B14F-4D97-AF65-F5344CB8AC3E}">
        <p14:creationId xmlns:p14="http://schemas.microsoft.com/office/powerpoint/2010/main" val="26492521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C3E1F-A44E-4E1A-A695-FC18CF213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15" y="121926"/>
            <a:ext cx="6139765" cy="857250"/>
          </a:xfrm>
        </p:spPr>
        <p:txBody>
          <a:bodyPr/>
          <a:lstStyle/>
          <a:p>
            <a:r>
              <a:rPr lang="en-US" dirty="0"/>
              <a:t>Plan Manager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37605D8D-4FFD-4734-A4F4-3D77EE1D2817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2E06DF8-23AF-4C95-BB73-F2B761EC949F}"/>
              </a:ext>
            </a:extLst>
          </p:cNvPr>
          <p:cNvSpPr/>
          <p:nvPr/>
        </p:nvSpPr>
        <p:spPr>
          <a:xfrm>
            <a:off x="2123954" y="1262741"/>
            <a:ext cx="678276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sz="2400" b="0" dirty="0">
                <a:solidFill>
                  <a:schemeClr val="bg1"/>
                </a:solidFill>
                <a:latin typeface="+mj-lt"/>
              </a:rPr>
              <a:t>At the July 10, 2019 meeting, the Board took action to identify Secretary Kris Balaji as Plan Manager with the direction that the position run with San Joaquin County.</a:t>
            </a:r>
          </a:p>
          <a:p>
            <a:pPr lvl="0" algn="l"/>
            <a:endParaRPr lang="en-US" sz="2000" b="0" dirty="0">
              <a:solidFill>
                <a:schemeClr val="bg1"/>
              </a:solidFill>
              <a:latin typeface="+mj-lt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  <a:latin typeface="+mj-lt"/>
            </a:endParaRPr>
          </a:p>
          <a:p>
            <a:pPr lvl="0" algn="l"/>
            <a:r>
              <a:rPr lang="en-US" sz="2400" dirty="0">
                <a:solidFill>
                  <a:schemeClr val="bg1"/>
                </a:solidFill>
                <a:latin typeface="+mj-lt"/>
              </a:rPr>
              <a:t>What is a Plan Manager? </a:t>
            </a:r>
          </a:p>
          <a:p>
            <a:pPr algn="l"/>
            <a:r>
              <a:rPr lang="en-US" sz="2400" b="0" dirty="0">
                <a:solidFill>
                  <a:schemeClr val="bg1"/>
                </a:solidFill>
                <a:latin typeface="+mj-lt"/>
              </a:rPr>
              <a:t>A Plan Manager is a delegated contact who has been delegated authority for submitting the GSP </a:t>
            </a:r>
            <a:r>
              <a:rPr lang="en-US" sz="2400" b="0" u="sng" dirty="0">
                <a:solidFill>
                  <a:schemeClr val="bg1"/>
                </a:solidFill>
                <a:latin typeface="+mj-lt"/>
              </a:rPr>
              <a:t>and</a:t>
            </a:r>
            <a:r>
              <a:rPr lang="en-US" sz="2400" b="0" dirty="0">
                <a:solidFill>
                  <a:schemeClr val="bg1"/>
                </a:solidFill>
                <a:latin typeface="+mj-lt"/>
              </a:rPr>
              <a:t> who has been identified as a DWR point of contact in the basin.</a:t>
            </a:r>
          </a:p>
          <a:p>
            <a:pPr lvl="0" algn="l"/>
            <a:endParaRPr lang="en-US" sz="2000" b="0" dirty="0">
              <a:solidFill>
                <a:schemeClr val="bg1"/>
              </a:solidFill>
              <a:latin typeface="+mj-lt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bg1"/>
              </a:solidFill>
              <a:latin typeface="+mj-lt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F036CF3-3423-4683-9244-C3CCE08259F8}"/>
              </a:ext>
            </a:extLst>
          </p:cNvPr>
          <p:cNvSpPr/>
          <p:nvPr/>
        </p:nvSpPr>
        <p:spPr>
          <a:xfrm>
            <a:off x="2066079" y="2967075"/>
            <a:ext cx="6580210" cy="1571987"/>
          </a:xfrm>
          <a:prstGeom prst="rect">
            <a:avLst/>
          </a:prstGeom>
          <a:noFill/>
          <a:ln w="28575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179481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Ad-hoc Committee Formation</a:t>
            </a:r>
          </a:p>
        </p:txBody>
      </p:sp>
    </p:spTree>
    <p:extLst>
      <p:ext uri="{BB962C8B-B14F-4D97-AF65-F5344CB8AC3E}">
        <p14:creationId xmlns:p14="http://schemas.microsoft.com/office/powerpoint/2010/main" val="400444557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80A795AA-666E-4BC8-BA39-23A9FD36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72" y="101600"/>
            <a:ext cx="6394305" cy="857250"/>
          </a:xfrm>
        </p:spPr>
        <p:txBody>
          <a:bodyPr/>
          <a:lstStyle/>
          <a:p>
            <a:r>
              <a:rPr lang="en-US" dirty="0"/>
              <a:t>Ad-hoc Committee Formed to Discuss Future JPA Role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889671-098B-4571-BFB4-75FA3161E4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90918" y="1249245"/>
            <a:ext cx="6936203" cy="3203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An ad-hoc committee to the Board has been formed to discuss what the role of the JPA will be going forward.</a:t>
            </a:r>
            <a:br>
              <a:rPr lang="en-US" sz="2400" dirty="0"/>
            </a:b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The first meeting was held on July 8, 2019.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The Advisory Committee will provide input to the Ad-hoc Committee’s recommendation in August, and the topic will be discussed at the level of the Board in September. 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4D92C1A6-C1D7-4CA5-9462-B0AF9463766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14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2086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dirty="0"/>
              <a:t>August Meeting Updates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19839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5570" y="82690"/>
            <a:ext cx="4346188" cy="857250"/>
          </a:xfrm>
        </p:spPr>
        <p:txBody>
          <a:bodyPr/>
          <a:lstStyle/>
          <a:p>
            <a:r>
              <a:rPr lang="en-US" dirty="0"/>
              <a:t>August Meeting Updates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2598108-74D1-49FA-B0B1-79F0E88FCE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3495" y="1418463"/>
            <a:ext cx="6312326" cy="3203032"/>
          </a:xfrm>
        </p:spPr>
        <p:txBody>
          <a:bodyPr/>
          <a:lstStyle/>
          <a:p>
            <a:r>
              <a:rPr lang="en-US" dirty="0"/>
              <a:t>The August 14 Advisory Committee meeting will be held at the Robert J. Cabral Center (2101 E. Earhart Ave., Stockton), and will begin at 9AM. </a:t>
            </a:r>
          </a:p>
          <a:p>
            <a:r>
              <a:rPr lang="en-US" dirty="0"/>
              <a:t>The August 14</a:t>
            </a:r>
            <a:r>
              <a:rPr lang="en-US" b="1" dirty="0"/>
              <a:t> </a:t>
            </a:r>
            <a:r>
              <a:rPr lang="en-US" b="1" u="sng" dirty="0">
                <a:solidFill>
                  <a:schemeClr val="accent4"/>
                </a:solidFill>
              </a:rPr>
              <a:t>GWA Board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meeting has been canceled</a:t>
            </a:r>
            <a:r>
              <a:rPr lang="en-US" dirty="0"/>
              <a:t>. The GWA Board will meet again on September 11. </a:t>
            </a:r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3DF8B545-5D07-4429-93F7-98A16E9AECB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16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719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22EA5EA-CE18-43E7-9D16-9550860B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296" y="1208399"/>
            <a:ext cx="8897407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D1D8169E-E2F5-4F90-A4D5-BB08CAAF1A7B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2925" y="121926"/>
            <a:ext cx="5956155" cy="857250"/>
          </a:xfrm>
        </p:spPr>
        <p:txBody>
          <a:bodyPr/>
          <a:lstStyle/>
          <a:p>
            <a:r>
              <a:rPr lang="en-US" dirty="0"/>
              <a:t>GSP Topics &amp; Project Schedule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6A390AB-87E4-4924-BE55-38F53BE4CEDC}"/>
              </a:ext>
            </a:extLst>
          </p:cNvPr>
          <p:cNvSpPr/>
          <p:nvPr/>
        </p:nvSpPr>
        <p:spPr>
          <a:xfrm>
            <a:off x="6405413" y="1330972"/>
            <a:ext cx="2558728" cy="64698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    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GSP Topics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      GSP Finalization Elements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 </a:t>
            </a:r>
            <a:endParaRPr kumimoji="0" lang="en-US" sz="1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4CC61D-2039-4DDC-816B-F100299CE4E5}"/>
              </a:ext>
            </a:extLst>
          </p:cNvPr>
          <p:cNvSpPr/>
          <p:nvPr/>
        </p:nvSpPr>
        <p:spPr>
          <a:xfrm>
            <a:off x="6538609" y="1493356"/>
            <a:ext cx="230777" cy="161109"/>
          </a:xfrm>
          <a:prstGeom prst="rect">
            <a:avLst/>
          </a:prstGeom>
          <a:solidFill>
            <a:srgbClr val="AE591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2061AA-07D5-48B2-A92D-7109EA58FD0E}"/>
              </a:ext>
            </a:extLst>
          </p:cNvPr>
          <p:cNvSpPr/>
          <p:nvPr/>
        </p:nvSpPr>
        <p:spPr>
          <a:xfrm>
            <a:off x="6538609" y="1738077"/>
            <a:ext cx="230777" cy="1611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25360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pPr lvl="0"/>
            <a:r>
              <a:rPr lang="en-US" sz="3600" dirty="0"/>
              <a:t>Draft GSP Public Review Period &amp; Process for Adopting</a:t>
            </a:r>
          </a:p>
        </p:txBody>
      </p:sp>
    </p:spTree>
    <p:extLst>
      <p:ext uri="{BB962C8B-B14F-4D97-AF65-F5344CB8AC3E}">
        <p14:creationId xmlns:p14="http://schemas.microsoft.com/office/powerpoint/2010/main" val="5690911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003C6-82B9-4D2C-A93D-C5437355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23" y="121926"/>
            <a:ext cx="6418057" cy="857250"/>
          </a:xfrm>
        </p:spPr>
        <p:txBody>
          <a:bodyPr/>
          <a:lstStyle/>
          <a:p>
            <a:r>
              <a:rPr lang="en-US" dirty="0"/>
              <a:t>The Draft GSP Public Comment Period is Underway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B8E45-0E3C-4BFA-ABC5-16AC09F567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99497" y="1355123"/>
            <a:ext cx="7044503" cy="3203032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dirty="0"/>
              <a:t>The full Draft GSP is available for public comment (July 10 – Aug 25). </a:t>
            </a:r>
          </a:p>
          <a:p>
            <a:r>
              <a:rPr lang="en-US" sz="2800" dirty="0"/>
              <a:t>The Draft Plan is posted to the website homepage: </a:t>
            </a:r>
            <a:r>
              <a:rPr lang="en-US" sz="2800" b="1" i="1" dirty="0"/>
              <a:t>www.esjgroundwater.org </a:t>
            </a:r>
            <a:br>
              <a:rPr lang="en-US" sz="2800" b="1" i="1" dirty="0"/>
            </a:b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/>
              <a:t>Comments are due Aug 25, 2019 to </a:t>
            </a:r>
            <a:r>
              <a:rPr lang="en-US" sz="2800" b="1" i="1" dirty="0"/>
              <a:t>info@esjgroundwater.org</a:t>
            </a:r>
            <a:r>
              <a:rPr lang="en-US" sz="2400" b="1" i="1" dirty="0"/>
              <a:t/>
            </a:r>
            <a:br>
              <a:rPr lang="en-US" sz="2400" b="1" i="1" dirty="0"/>
            </a:br>
            <a:endParaRPr lang="en-US" sz="2400" b="1" i="1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8A7ADBCD-DCA4-4A12-A5FC-8C68396839F1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4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231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003C6-82B9-4D2C-A93D-C5437355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121926"/>
            <a:ext cx="6384781" cy="857250"/>
          </a:xfrm>
        </p:spPr>
        <p:txBody>
          <a:bodyPr/>
          <a:lstStyle/>
          <a:p>
            <a:r>
              <a:rPr lang="en-US" dirty="0"/>
              <a:t>Draft GSP – Chapter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B8E45-0E3C-4BFA-ABC5-16AC09F567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5696" y="1257703"/>
            <a:ext cx="7044503" cy="3203032"/>
          </a:xfrm>
        </p:spPr>
        <p:txBody>
          <a:bodyPr numCol="1"/>
          <a:lstStyle/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2400" dirty="0"/>
              <a:t>Agency Information, Plan Area, and Communication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2400" dirty="0"/>
              <a:t>Basin Setting</a:t>
            </a:r>
          </a:p>
          <a:p>
            <a:pPr marL="497681" lvl="1" indent="-342900">
              <a:spcBef>
                <a:spcPts val="0"/>
              </a:spcBef>
            </a:pPr>
            <a:r>
              <a:rPr lang="en-US" sz="2400" dirty="0"/>
              <a:t>Hydrogeologic Conceptual Model</a:t>
            </a:r>
          </a:p>
          <a:p>
            <a:pPr marL="497681" lvl="1" indent="-342900">
              <a:spcBef>
                <a:spcPts val="0"/>
              </a:spcBef>
            </a:pPr>
            <a:r>
              <a:rPr lang="en-US" sz="2400" dirty="0"/>
              <a:t>Current &amp; Historical Conditions</a:t>
            </a:r>
          </a:p>
          <a:p>
            <a:pPr marL="497681" lvl="1" indent="-342900">
              <a:spcBef>
                <a:spcPts val="0"/>
              </a:spcBef>
            </a:pPr>
            <a:r>
              <a:rPr lang="en-US" sz="2400" dirty="0"/>
              <a:t>Water Budget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2400" dirty="0"/>
              <a:t>Sustainable Management Criteria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2400" dirty="0"/>
              <a:t>Monitoring Networks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2400" dirty="0"/>
              <a:t>Data Management System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2400" dirty="0"/>
              <a:t>Projects &amp; Management Actions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2400" dirty="0"/>
              <a:t>Plan Implementation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E8BA24DA-A802-446E-A410-AF5FECDDED87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5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214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xmlns="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SGMA Outreach Meetings</a:t>
            </a:r>
          </a:p>
        </p:txBody>
      </p:sp>
    </p:spTree>
    <p:extLst>
      <p:ext uri="{BB962C8B-B14F-4D97-AF65-F5344CB8AC3E}">
        <p14:creationId xmlns:p14="http://schemas.microsoft.com/office/powerpoint/2010/main" val="25260840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0145" y="121926"/>
            <a:ext cx="6258935" cy="857250"/>
          </a:xfrm>
        </p:spPr>
        <p:txBody>
          <a:bodyPr/>
          <a:lstStyle/>
          <a:p>
            <a:r>
              <a:rPr lang="en-US" dirty="0"/>
              <a:t>Fourth Informational Meeting (Recap)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xmlns="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7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B8AB82-B174-4F70-9A9B-F54198AEB7E6}"/>
              </a:ext>
            </a:extLst>
          </p:cNvPr>
          <p:cNvSpPr txBox="1"/>
          <p:nvPr/>
        </p:nvSpPr>
        <p:spPr>
          <a:xfrm>
            <a:off x="2294614" y="3349855"/>
            <a:ext cx="6849386" cy="38708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marL="342900" lvl="1" indent="-34290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  <a:p>
            <a:pPr marL="342900" lvl="1" indent="-34290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2400" b="0" kern="1200" dirty="0">
              <a:solidFill>
                <a:schemeClr val="bg1"/>
              </a:solidFill>
            </a:endParaRP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xmlns="" id="{723A8FA5-1B4F-4F5F-BF39-F2FF72DC200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48064" y="1323687"/>
            <a:ext cx="4164083" cy="320303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The fourth Informational meeting was held on July 18 in Stockton.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B07FA1-7BA2-4DA1-A25A-2A432A503519}"/>
              </a:ext>
            </a:extLst>
          </p:cNvPr>
          <p:cNvSpPr/>
          <p:nvPr/>
        </p:nvSpPr>
        <p:spPr>
          <a:xfrm>
            <a:off x="4770183" y="1965446"/>
            <a:ext cx="449832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</a:pP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38 attendees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Great showing by GSAs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Open house style beginning with a brief presentation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bg1"/>
                </a:solidFill>
                <a:latin typeface="+mj-lt"/>
              </a:rPr>
              <a:t>Handouts to be posted to 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FD49E2-146A-4388-ADE2-EBFB136F6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823"/>
          <a:stretch/>
        </p:blipFill>
        <p:spPr>
          <a:xfrm>
            <a:off x="331853" y="1620558"/>
            <a:ext cx="3925521" cy="250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89637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003C6-82B9-4D2C-A93D-C5437355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4" y="104956"/>
            <a:ext cx="6117116" cy="857250"/>
          </a:xfrm>
        </p:spPr>
        <p:txBody>
          <a:bodyPr/>
          <a:lstStyle/>
          <a:p>
            <a:r>
              <a:rPr lang="en-US" dirty="0"/>
              <a:t>Additional Upcoming SGMA Outreach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5B8E45-0E3C-4BFA-ABC5-16AC09F567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5697" y="1378274"/>
            <a:ext cx="7044503" cy="3203032"/>
          </a:xfrm>
        </p:spPr>
        <p:txBody>
          <a:bodyPr numCol="2"/>
          <a:lstStyle/>
          <a:p>
            <a:pPr marL="0" indent="0">
              <a:buNone/>
            </a:pPr>
            <a:r>
              <a:rPr lang="en-US" sz="1800" b="1" dirty="0"/>
              <a:t>French Community Meeting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dirty="0"/>
              <a:t>Wednesday, August 7 (5:00 – 7:00 PM)</a:t>
            </a:r>
            <a:br>
              <a:rPr lang="en-US" sz="1600" dirty="0"/>
            </a:br>
            <a:r>
              <a:rPr lang="en-US" sz="1600" dirty="0"/>
              <a:t>Robert J Cabral Agricultural Center (Mokelumne Room)</a:t>
            </a:r>
            <a:br>
              <a:rPr lang="en-US" sz="1600" dirty="0"/>
            </a:br>
            <a:r>
              <a:rPr lang="en-US" sz="1600" dirty="0"/>
              <a:t>2101 E Earhart Ave., Stockton</a:t>
            </a:r>
          </a:p>
          <a:p>
            <a:pPr marL="0" indent="0">
              <a:buNone/>
            </a:pPr>
            <a:r>
              <a:rPr lang="en-US" sz="1800" b="1" dirty="0"/>
              <a:t>Thornton Community Meeting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dirty="0"/>
              <a:t>Thursday, August 8 (5:00 – 7:00 PM)</a:t>
            </a:r>
            <a:br>
              <a:rPr lang="en-US" sz="1600" dirty="0"/>
            </a:br>
            <a:r>
              <a:rPr lang="en-US" sz="1600" dirty="0"/>
              <a:t>Thornton Community Center</a:t>
            </a:r>
            <a:br>
              <a:rPr lang="en-US" sz="1600" dirty="0"/>
            </a:br>
            <a:r>
              <a:rPr lang="en-US" sz="1600" dirty="0"/>
              <a:t>26675 N Sacramento Blvd, Thornton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800" b="1" dirty="0" err="1"/>
              <a:t>Mokelume</a:t>
            </a:r>
            <a:r>
              <a:rPr lang="en-US" sz="1800" b="1" dirty="0"/>
              <a:t> River Association Meeting</a:t>
            </a:r>
            <a:r>
              <a:rPr lang="en-US" sz="1600" b="1" dirty="0"/>
              <a:t/>
            </a:r>
            <a:br>
              <a:rPr lang="en-US" sz="1600" b="1" dirty="0"/>
            </a:br>
            <a:r>
              <a:rPr lang="en-US" sz="1600" dirty="0"/>
              <a:t>Friday, August 16 (10:00 AM)</a:t>
            </a:r>
            <a:br>
              <a:rPr lang="en-US" sz="1600" dirty="0"/>
            </a:br>
            <a:r>
              <a:rPr lang="en-US" sz="1600" dirty="0"/>
              <a:t>Hotel Leger</a:t>
            </a:r>
            <a:br>
              <a:rPr lang="en-US" sz="1600" dirty="0"/>
            </a:br>
            <a:r>
              <a:rPr lang="en-US" sz="1600" dirty="0"/>
              <a:t>8304 Main St., Mokelumne Hill</a:t>
            </a: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b="1" dirty="0"/>
              <a:t/>
            </a:r>
            <a:br>
              <a:rPr lang="en-US" sz="1600" b="1" dirty="0"/>
            </a:br>
            <a:endParaRPr lang="en-US" sz="1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4D5B8B-C69A-48D6-9C09-0B9DA026D114}"/>
              </a:ext>
            </a:extLst>
          </p:cNvPr>
          <p:cNvSpPr/>
          <p:nvPr/>
        </p:nvSpPr>
        <p:spPr>
          <a:xfrm>
            <a:off x="2732017" y="4211974"/>
            <a:ext cx="5254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+mj-lt"/>
              </a:rPr>
              <a:t>Meeting details are posted to www.esjgroundwater.org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96B829F0-E21C-437C-83D5-B3AED031A2DA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8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0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Outreach &amp; Groundwater Sustainability Workgroup Update</a:t>
            </a:r>
          </a:p>
        </p:txBody>
      </p:sp>
    </p:spTree>
    <p:extLst>
      <p:ext uri="{BB962C8B-B14F-4D97-AF65-F5344CB8AC3E}">
        <p14:creationId xmlns:p14="http://schemas.microsoft.com/office/powerpoint/2010/main" val="42462414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inMaster">
  <a:themeElements>
    <a:clrScheme name="ESJGWA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D70B3"/>
      </a:accent1>
      <a:accent2>
        <a:srgbClr val="42AAF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9112</TotalTime>
  <Words>389</Words>
  <Application>Microsoft Office PowerPoint</Application>
  <PresentationFormat>On-screen Show (16:9)</PresentationFormat>
  <Paragraphs>80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Helvetica Neue</vt:lpstr>
      <vt:lpstr>Helvetica Neue Medium</vt:lpstr>
      <vt:lpstr>MainMaster</vt:lpstr>
      <vt:lpstr>Materials for GSA Outreach August 2019</vt:lpstr>
      <vt:lpstr>GSP Topics &amp; Project Schedule</vt:lpstr>
      <vt:lpstr>Draft GSP Public Review Period &amp; Process for Adopting</vt:lpstr>
      <vt:lpstr>The Draft GSP Public Comment Period is Underway</vt:lpstr>
      <vt:lpstr>Draft GSP – Chapter Overview</vt:lpstr>
      <vt:lpstr>SGMA Outreach Meetings</vt:lpstr>
      <vt:lpstr>Fourth Informational Meeting (Recap)</vt:lpstr>
      <vt:lpstr>Additional Upcoming SGMA Outreach Opportunities</vt:lpstr>
      <vt:lpstr>Outreach &amp; Groundwater Sustainability Workgroup Update</vt:lpstr>
      <vt:lpstr>Groundwater Sustainability Workgroup Update </vt:lpstr>
      <vt:lpstr>Plan Manager</vt:lpstr>
      <vt:lpstr>Plan Manager</vt:lpstr>
      <vt:lpstr>Ad-hoc Committee Formation</vt:lpstr>
      <vt:lpstr>Ad-hoc Committee Formed to Discuss Future JPA Role</vt:lpstr>
      <vt:lpstr>August Meeting Updates</vt:lpstr>
      <vt:lpstr>August Meeting Updates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Lori Fitzwater-Presley</cp:lastModifiedBy>
  <cp:revision>703</cp:revision>
  <cp:lastPrinted>2018-06-12T23:04:41Z</cp:lastPrinted>
  <dcterms:modified xsi:type="dcterms:W3CDTF">2019-08-09T15:20:53Z</dcterms:modified>
</cp:coreProperties>
</file>